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57" r:id="rId3"/>
    <p:sldId id="410" r:id="rId4"/>
    <p:sldId id="411" r:id="rId5"/>
    <p:sldId id="436" r:id="rId6"/>
    <p:sldId id="433" r:id="rId7"/>
    <p:sldId id="437" r:id="rId8"/>
    <p:sldId id="438" r:id="rId9"/>
    <p:sldId id="439" r:id="rId10"/>
    <p:sldId id="440" r:id="rId11"/>
    <p:sldId id="442" r:id="rId12"/>
    <p:sldId id="434" r:id="rId13"/>
    <p:sldId id="443" r:id="rId14"/>
    <p:sldId id="444" r:id="rId15"/>
    <p:sldId id="478" r:id="rId16"/>
    <p:sldId id="445" r:id="rId17"/>
    <p:sldId id="446" r:id="rId18"/>
    <p:sldId id="451" r:id="rId19"/>
    <p:sldId id="447" r:id="rId20"/>
    <p:sldId id="448" r:id="rId21"/>
    <p:sldId id="449" r:id="rId22"/>
    <p:sldId id="480" r:id="rId23"/>
    <p:sldId id="479" r:id="rId24"/>
    <p:sldId id="481" r:id="rId25"/>
    <p:sldId id="435" r:id="rId26"/>
    <p:sldId id="429" r:id="rId27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22C8E"/>
    <a:srgbClr val="202C5C"/>
    <a:srgbClr val="D9D9D9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126" y="252"/>
      </p:cViewPr>
      <p:guideLst>
        <p:guide orient="horz" pos="2126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gs" Target="tags/tag139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96.xml"/><Relationship Id="rId6" Type="http://schemas.openxmlformats.org/officeDocument/2006/relationships/image" Target="../media/image14.png"/><Relationship Id="rId5" Type="http://schemas.openxmlformats.org/officeDocument/2006/relationships/tags" Target="../tags/tag95.xml"/><Relationship Id="rId4" Type="http://schemas.openxmlformats.org/officeDocument/2006/relationships/image" Target="../media/image13.png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98.xml"/><Relationship Id="rId2" Type="http://schemas.openxmlformats.org/officeDocument/2006/relationships/image" Target="../media/image15.png"/><Relationship Id="rId1" Type="http://schemas.openxmlformats.org/officeDocument/2006/relationships/tags" Target="../tags/tag97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3" Type="http://schemas.openxmlformats.org/officeDocument/2006/relationships/image" Target="../media/image16.png"/><Relationship Id="rId2" Type="http://schemas.openxmlformats.org/officeDocument/2006/relationships/tags" Target="../tags/tag99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03.xml"/><Relationship Id="rId3" Type="http://schemas.openxmlformats.org/officeDocument/2006/relationships/image" Target="../media/image17.png"/><Relationship Id="rId2" Type="http://schemas.openxmlformats.org/officeDocument/2006/relationships/tags" Target="../tags/tag102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4.xml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06.xml"/><Relationship Id="rId3" Type="http://schemas.openxmlformats.org/officeDocument/2006/relationships/image" Target="../media/image18.png"/><Relationship Id="rId2" Type="http://schemas.openxmlformats.org/officeDocument/2006/relationships/tags" Target="../tags/tag105.xml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109.xml"/><Relationship Id="rId4" Type="http://schemas.openxmlformats.org/officeDocument/2006/relationships/image" Target="../media/image19.png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112.xml"/><Relationship Id="rId4" Type="http://schemas.openxmlformats.org/officeDocument/2006/relationships/image" Target="../media/image20.png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image" Target="../media/image21.png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18.xml"/><Relationship Id="rId3" Type="http://schemas.openxmlformats.org/officeDocument/2006/relationships/image" Target="../media/image22.png"/><Relationship Id="rId2" Type="http://schemas.openxmlformats.org/officeDocument/2006/relationships/tags" Target="../tags/tag117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122.xml"/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tags" Target="../tags/tag121.xml"/><Relationship Id="rId4" Type="http://schemas.openxmlformats.org/officeDocument/2006/relationships/image" Target="../media/image23.png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12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tags" Target="../tags/tag123.xml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130.xml"/><Relationship Id="rId8" Type="http://schemas.openxmlformats.org/officeDocument/2006/relationships/tags" Target="../tags/tag129.xml"/><Relationship Id="rId7" Type="http://schemas.openxmlformats.org/officeDocument/2006/relationships/tags" Target="../tags/tag128.xml"/><Relationship Id="rId6" Type="http://schemas.openxmlformats.org/officeDocument/2006/relationships/image" Target="../media/image32.png"/><Relationship Id="rId5" Type="http://schemas.openxmlformats.org/officeDocument/2006/relationships/tags" Target="../tags/tag127.xml"/><Relationship Id="rId4" Type="http://schemas.openxmlformats.org/officeDocument/2006/relationships/image" Target="../media/image31.png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31.xml"/><Relationship Id="rId10" Type="http://schemas.openxmlformats.org/officeDocument/2006/relationships/image" Target="../media/image33.png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135.xml"/><Relationship Id="rId4" Type="http://schemas.openxmlformats.org/officeDocument/2006/relationships/tags" Target="../tags/tag134.xml"/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37.xml"/><Relationship Id="rId2" Type="http://schemas.openxmlformats.org/officeDocument/2006/relationships/image" Target="../media/image34.png"/><Relationship Id="rId1" Type="http://schemas.openxmlformats.org/officeDocument/2006/relationships/tags" Target="../tags/tag13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38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6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79.xml"/><Relationship Id="rId4" Type="http://schemas.openxmlformats.org/officeDocument/2006/relationships/image" Target="../media/image5.png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81.xml"/><Relationship Id="rId2" Type="http://schemas.openxmlformats.org/officeDocument/2006/relationships/image" Target="../media/image6.png"/><Relationship Id="rId1" Type="http://schemas.openxmlformats.org/officeDocument/2006/relationships/tags" Target="../tags/tag80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86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8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92.xml"/><Relationship Id="rId4" Type="http://schemas.openxmlformats.org/officeDocument/2006/relationships/image" Target="../media/image12.png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89153b8afdf1a28bc5a9589aa73ddc9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3270" cy="685800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946150" y="454025"/>
            <a:ext cx="5863590" cy="4651375"/>
            <a:chOff x="2075" y="910"/>
            <a:chExt cx="9234" cy="7325"/>
          </a:xfrm>
        </p:grpSpPr>
        <p:sp>
          <p:nvSpPr>
            <p:cNvPr id="5" name="文本框 4"/>
            <p:cNvSpPr txBox="1"/>
            <p:nvPr/>
          </p:nvSpPr>
          <p:spPr>
            <a:xfrm>
              <a:off x="2075" y="1927"/>
              <a:ext cx="9234" cy="2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>
                  <a:solidFill>
                    <a:schemeClr val="bg1"/>
                  </a:solidFill>
                  <a:sym typeface="+mn-ea"/>
                </a:rPr>
                <a:t>面向糖尿病患者的饮食管理与营养评估系统</a:t>
              </a:r>
              <a:endParaRPr lang="zh-CN" altLang="en-US"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endParaRPr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2195" y="910"/>
              <a:ext cx="8520" cy="101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/>
            <a:p>
              <a:pPr indent="0"/>
              <a:r>
                <a:rPr lang="en-US">
                  <a:solidFill>
                    <a:schemeClr val="bg1">
                      <a:alpha val="75000"/>
                    </a:schemeClr>
                  </a:solidFill>
                  <a:latin typeface="等线" panose="02010600030101010101" charset="-122"/>
                  <a:cs typeface="Times New Roman" panose="02020603050405020304" charset="0"/>
                  <a:sym typeface="+mn-ea"/>
                </a:rPr>
                <a:t>Diet management and nutrition evaluation system for diabetes patients</a:t>
              </a:r>
              <a:endParaRPr lang="en-US">
                <a:solidFill>
                  <a:schemeClr val="bg1">
                    <a:alpha val="75000"/>
                  </a:schemeClr>
                </a:solidFill>
                <a:latin typeface="等线" panose="02010600030101010101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075" y="4892"/>
              <a:ext cx="9159" cy="3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b="1">
                  <a:solidFill>
                    <a:schemeClr val="bg1">
                      <a:alpha val="12000"/>
                    </a:schemeClr>
                  </a:solidFill>
                </a:rPr>
                <a:t>Nutritional Assessment  </a:t>
              </a:r>
              <a:endParaRPr lang="en-US" altLang="zh-CN" sz="6600" b="1">
                <a:solidFill>
                  <a:schemeClr val="bg1">
                    <a:alpha val="12000"/>
                  </a:schemeClr>
                </a:solidFill>
              </a:endParaRPr>
            </a:p>
          </p:txBody>
        </p:sp>
      </p:grp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936750" y="4966970"/>
            <a:ext cx="6888480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600">
                <a:solidFill>
                  <a:schemeClr val="bg1">
                    <a:alpha val="75000"/>
                  </a:schemeClr>
                </a:solidFill>
                <a:latin typeface="等线" panose="02010600030101010101" charset="-122"/>
                <a:cs typeface="Times New Roman" panose="02020603050405020304" charset="0"/>
                <a:sym typeface="+mn-ea"/>
              </a:rPr>
              <a:t>小组成员：陈嘉瑞</a:t>
            </a:r>
            <a:r>
              <a:rPr lang="en-US" altLang="zh-CN" sz="1600">
                <a:solidFill>
                  <a:schemeClr val="bg1">
                    <a:alpha val="75000"/>
                  </a:schemeClr>
                </a:solidFill>
                <a:latin typeface="等线" panose="02010600030101010101" charset="-122"/>
                <a:cs typeface="Times New Roman" panose="02020603050405020304" charset="0"/>
                <a:sym typeface="+mn-ea"/>
              </a:rPr>
              <a:t>  </a:t>
            </a:r>
            <a:r>
              <a:rPr lang="zh-CN" altLang="en-US" sz="1600">
                <a:solidFill>
                  <a:schemeClr val="bg1">
                    <a:alpha val="75000"/>
                  </a:schemeClr>
                </a:solidFill>
                <a:latin typeface="等线" panose="02010600030101010101" charset="-122"/>
                <a:cs typeface="Times New Roman" panose="02020603050405020304" charset="0"/>
                <a:sym typeface="+mn-ea"/>
              </a:rPr>
              <a:t>陈华机</a:t>
            </a:r>
            <a:r>
              <a:rPr lang="en-US" altLang="zh-CN" sz="1600">
                <a:solidFill>
                  <a:schemeClr val="bg1">
                    <a:alpha val="75000"/>
                  </a:schemeClr>
                </a:solidFill>
                <a:latin typeface="等线" panose="02010600030101010101" charset="-122"/>
                <a:cs typeface="Times New Roman" panose="02020603050405020304" charset="0"/>
                <a:sym typeface="+mn-ea"/>
              </a:rPr>
              <a:t>  </a:t>
            </a:r>
            <a:r>
              <a:rPr lang="zh-CN" altLang="en-US" sz="1600">
                <a:solidFill>
                  <a:schemeClr val="bg1">
                    <a:alpha val="75000"/>
                  </a:schemeClr>
                </a:solidFill>
                <a:latin typeface="等线" panose="02010600030101010101" charset="-122"/>
                <a:cs typeface="Times New Roman" panose="02020603050405020304" charset="0"/>
                <a:sym typeface="+mn-ea"/>
              </a:rPr>
              <a:t>刘冲</a:t>
            </a:r>
            <a:r>
              <a:rPr lang="en-US" altLang="zh-CN" sz="1600">
                <a:solidFill>
                  <a:schemeClr val="bg1">
                    <a:alpha val="75000"/>
                  </a:schemeClr>
                </a:solidFill>
                <a:latin typeface="等线" panose="02010600030101010101" charset="-122"/>
                <a:cs typeface="Times New Roman" panose="02020603050405020304" charset="0"/>
                <a:sym typeface="+mn-ea"/>
              </a:rPr>
              <a:t>  </a:t>
            </a:r>
            <a:r>
              <a:rPr lang="zh-CN" altLang="en-US" sz="1600">
                <a:solidFill>
                  <a:schemeClr val="bg1">
                    <a:alpha val="75000"/>
                  </a:schemeClr>
                </a:solidFill>
                <a:latin typeface="等线" panose="02010600030101010101" charset="-122"/>
                <a:cs typeface="Times New Roman" panose="02020603050405020304" charset="0"/>
                <a:sym typeface="+mn-ea"/>
              </a:rPr>
              <a:t>刘金硕</a:t>
            </a:r>
            <a:endParaRPr lang="zh-CN" altLang="en-US" sz="1600">
              <a:solidFill>
                <a:schemeClr val="bg1">
                  <a:alpha val="75000"/>
                </a:schemeClr>
              </a:solidFill>
              <a:latin typeface="等线" panose="02010600030101010101" charset="-122"/>
              <a:cs typeface="Times New Roman" panose="02020603050405020304" charset="0"/>
              <a:sym typeface="+mn-ea"/>
            </a:endParaRPr>
          </a:p>
          <a:p>
            <a:pPr indent="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1600">
                <a:solidFill>
                  <a:schemeClr val="bg1">
                    <a:alpha val="75000"/>
                  </a:schemeClr>
                </a:solidFill>
                <a:latin typeface="等线" panose="02010600030101010101" charset="-122"/>
                <a:cs typeface="Times New Roman" panose="02020603050405020304" charset="0"/>
                <a:sym typeface="+mn-ea"/>
              </a:rPr>
              <a:t>指导老师：赵钦佩</a:t>
            </a:r>
            <a:endParaRPr lang="zh-CN" altLang="en-US" sz="1600">
              <a:solidFill>
                <a:schemeClr val="bg1">
                  <a:alpha val="75000"/>
                </a:schemeClr>
              </a:solidFill>
              <a:latin typeface="等线" panose="02010600030101010101" charset="-122"/>
              <a:cs typeface="Times New Roman" panose="02020603050405020304" charset="0"/>
              <a:sym typeface="+mn-ea"/>
            </a:endParaRPr>
          </a:p>
          <a:p>
            <a:pPr indent="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1600">
                <a:solidFill>
                  <a:schemeClr val="bg1">
                    <a:alpha val="75000"/>
                  </a:schemeClr>
                </a:solidFill>
                <a:latin typeface="等线" panose="02010600030101010101" charset="-122"/>
                <a:cs typeface="Times New Roman" panose="02020603050405020304" charset="0"/>
                <a:sym typeface="+mn-ea"/>
              </a:rPr>
              <a:t>临床指导：王从容（</a:t>
            </a:r>
            <a:r>
              <a:rPr lang="zh-CN" altLang="en-US" sz="1600">
                <a:solidFill>
                  <a:schemeClr val="bg1">
                    <a:alpha val="75000"/>
                  </a:schemeClr>
                </a:solidFill>
                <a:latin typeface="等线" panose="02010600030101010101" charset="-122"/>
                <a:cs typeface="Times New Roman" panose="02020603050405020304" charset="0"/>
                <a:sym typeface="Gill Sans" charset="0"/>
              </a:rPr>
              <a:t>同济大学附属上海市第四人民医院</a:t>
            </a:r>
            <a:r>
              <a:rPr lang="zh-CN" altLang="en-US" sz="1600">
                <a:solidFill>
                  <a:schemeClr val="bg1">
                    <a:alpha val="75000"/>
                  </a:schemeClr>
                </a:solidFill>
                <a:latin typeface="等线" panose="02010600030101010101" charset="-122"/>
                <a:cs typeface="Times New Roman" panose="02020603050405020304" charset="0"/>
                <a:sym typeface="+mn-ea"/>
              </a:rPr>
              <a:t>内分泌</a:t>
            </a:r>
            <a:r>
              <a:rPr lang="zh-CN" altLang="en-US" sz="1600">
                <a:solidFill>
                  <a:schemeClr val="bg1">
                    <a:alpha val="75000"/>
                  </a:schemeClr>
                </a:solidFill>
                <a:latin typeface="等线" panose="02010600030101010101" charset="-122"/>
                <a:cs typeface="Times New Roman" panose="02020603050405020304" charset="0"/>
                <a:sym typeface="+mn-ea"/>
              </a:rPr>
              <a:t>代谢科主任）</a:t>
            </a:r>
            <a:endParaRPr lang="zh-CN" altLang="en-US" sz="1600">
              <a:solidFill>
                <a:schemeClr val="bg1">
                  <a:alpha val="75000"/>
                </a:schemeClr>
              </a:solidFill>
              <a:latin typeface="等线" panose="02010600030101010101" charset="-122"/>
              <a:cs typeface="Times New Roman" panose="02020603050405020304" charset="0"/>
              <a:sym typeface="+mn-ea"/>
            </a:endParaRPr>
          </a:p>
          <a:p>
            <a:pPr indent="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1600">
                <a:solidFill>
                  <a:schemeClr val="bg1">
                    <a:alpha val="75000"/>
                  </a:schemeClr>
                </a:solidFill>
                <a:latin typeface="等线" panose="02010600030101010101" charset="-122"/>
                <a:cs typeface="Times New Roman" panose="02020603050405020304" charset="0"/>
                <a:sym typeface="+mn-ea"/>
              </a:rPr>
              <a:t>汇报人</a:t>
            </a:r>
            <a:r>
              <a:rPr lang="en-US" altLang="zh-CN" sz="1600">
                <a:solidFill>
                  <a:schemeClr val="bg1">
                    <a:alpha val="75000"/>
                  </a:schemeClr>
                </a:solidFill>
                <a:latin typeface="等线" panose="02010600030101010101" charset="-122"/>
                <a:cs typeface="Times New Roman" panose="02020603050405020304" charset="0"/>
                <a:sym typeface="+mn-ea"/>
              </a:rPr>
              <a:t>    </a:t>
            </a:r>
            <a:r>
              <a:rPr lang="zh-CN" altLang="en-US" sz="1600">
                <a:solidFill>
                  <a:schemeClr val="bg1">
                    <a:alpha val="75000"/>
                  </a:schemeClr>
                </a:solidFill>
                <a:latin typeface="等线" panose="02010600030101010101" charset="-122"/>
                <a:cs typeface="Times New Roman" panose="02020603050405020304" charset="0"/>
                <a:sym typeface="+mn-ea"/>
              </a:rPr>
              <a:t>：</a:t>
            </a:r>
            <a:r>
              <a:rPr lang="zh-CN" altLang="en-US" sz="1600">
                <a:solidFill>
                  <a:schemeClr val="bg1">
                    <a:alpha val="75000"/>
                  </a:schemeClr>
                </a:solidFill>
                <a:latin typeface="等线" panose="02010600030101010101" charset="-122"/>
                <a:cs typeface="Times New Roman" panose="02020603050405020304" charset="0"/>
                <a:sym typeface="+mn-ea"/>
              </a:rPr>
              <a:t>陈嘉瑞</a:t>
            </a:r>
            <a:endParaRPr lang="zh-CN" altLang="en-US" sz="1600">
              <a:solidFill>
                <a:schemeClr val="bg1">
                  <a:alpha val="75000"/>
                </a:schemeClr>
              </a:solidFill>
              <a:latin typeface="等线" panose="0201060003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022350" y="2545080"/>
            <a:ext cx="30727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方正粗宋简体" panose="03000509000000000000" charset="-122"/>
                <a:ea typeface="方正粗宋简体" panose="03000509000000000000" charset="-122"/>
              </a:rPr>
              <a:t>期末答辩</a:t>
            </a:r>
            <a:endParaRPr lang="zh-CN" altLang="en-US" sz="2400">
              <a:solidFill>
                <a:schemeClr val="bg1"/>
              </a:solidFill>
              <a:latin typeface="方正粗宋简体" panose="03000509000000000000" charset="-122"/>
              <a:ea typeface="方正粗宋简体" panose="03000509000000000000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22C8E"/>
              </a:gs>
              <a:gs pos="100000">
                <a:srgbClr val="202C5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179705" y="150495"/>
            <a:ext cx="11781790" cy="64960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3b0284d31f48a1f6322c984bbca451f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0495"/>
            <a:ext cx="1349375" cy="1447165"/>
          </a:xfrm>
          <a:prstGeom prst="rect">
            <a:avLst/>
          </a:prstGeom>
        </p:spPr>
      </p:pic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959485" y="477520"/>
            <a:ext cx="4228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 b="1">
                <a:solidFill>
                  <a:srgbClr val="422C8E"/>
                </a:solidFill>
                <a:latin typeface="+mj-ea"/>
                <a:ea typeface="+mj-ea"/>
              </a:rPr>
              <a:t>分析类（血糖模块</a:t>
            </a:r>
            <a:r>
              <a:rPr lang="en-US" altLang="zh-CN" sz="2400" b="1">
                <a:solidFill>
                  <a:srgbClr val="422C8E"/>
                </a:solidFill>
                <a:latin typeface="+mj-ea"/>
                <a:ea typeface="+mj-ea"/>
              </a:rPr>
              <a:t>+</a:t>
            </a:r>
            <a:r>
              <a:rPr lang="zh-CN" altLang="en-US" sz="2400" b="1">
                <a:solidFill>
                  <a:srgbClr val="422C8E"/>
                </a:solidFill>
                <a:latin typeface="+mj-ea"/>
                <a:ea typeface="+mj-ea"/>
              </a:rPr>
              <a:t>用户</a:t>
            </a:r>
            <a:r>
              <a:rPr lang="zh-CN" altLang="en-US" sz="2400" b="1">
                <a:solidFill>
                  <a:srgbClr val="422C8E"/>
                </a:solidFill>
                <a:latin typeface="+mj-ea"/>
                <a:ea typeface="+mj-ea"/>
              </a:rPr>
              <a:t>模块）</a:t>
            </a:r>
            <a:endParaRPr lang="zh-CN" altLang="en-US" sz="2400" b="1">
              <a:solidFill>
                <a:srgbClr val="422C8E"/>
              </a:solidFill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136640" y="1010285"/>
            <a:ext cx="3326130" cy="47764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970405" y="1314450"/>
            <a:ext cx="3556000" cy="398526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22C8E"/>
              </a:gs>
              <a:gs pos="100000">
                <a:srgbClr val="202C5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540635" y="3171190"/>
            <a:ext cx="70167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solidFill>
                  <a:schemeClr val="bg1"/>
                </a:solidFill>
                <a:latin typeface="Adobe Gothic Std B" panose="020B0800000000000000" charset="-128"/>
                <a:ea typeface="Adobe Gothic Std B" panose="020B0800000000000000" charset="-128"/>
              </a:rPr>
              <a:t>三、</a:t>
            </a:r>
            <a:r>
              <a:rPr lang="zh-CN" altLang="en-US" sz="5400">
                <a:solidFill>
                  <a:schemeClr val="bg1"/>
                </a:solidFill>
                <a:latin typeface="Adobe Gothic Std B" panose="020B0800000000000000" charset="-128"/>
                <a:ea typeface="Adobe Gothic Std B" panose="020B0800000000000000" charset="-128"/>
              </a:rPr>
              <a:t>设计建模</a:t>
            </a:r>
            <a:endParaRPr lang="zh-CN" altLang="en-US" sz="5400">
              <a:solidFill>
                <a:schemeClr val="bg1"/>
              </a:solidFill>
              <a:latin typeface="Adobe Gothic Std B" panose="020B0800000000000000" charset="-128"/>
              <a:ea typeface="Adobe Gothic Std B" panose="020B0800000000000000" charset="-128"/>
            </a:endParaRPr>
          </a:p>
        </p:txBody>
      </p:sp>
      <p:pic>
        <p:nvPicPr>
          <p:cNvPr id="3" name="图片 2" descr="F:\待制作\喜欢的图片\cc5a96d7f91e9fc4334c02ded6e24a80.pngcc5a96d7f91e9fc4334c02ded6e24a8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5423535" y="692785"/>
            <a:ext cx="1628140" cy="16268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22C8E"/>
              </a:gs>
              <a:gs pos="100000">
                <a:srgbClr val="202C5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179705" y="150495"/>
            <a:ext cx="11781790" cy="64960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3b0284d31f48a1f6322c984bbca451f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0495"/>
            <a:ext cx="1349375" cy="1447165"/>
          </a:xfrm>
          <a:prstGeom prst="rect">
            <a:avLst/>
          </a:prstGeom>
        </p:spPr>
      </p:pic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959485" y="477520"/>
            <a:ext cx="4228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422C8E"/>
                </a:solidFill>
                <a:latin typeface="+mj-ea"/>
                <a:ea typeface="+mj-ea"/>
              </a:rPr>
              <a:t>系统</a:t>
            </a:r>
            <a:r>
              <a:rPr lang="zh-CN" altLang="en-US" sz="2400" b="1">
                <a:solidFill>
                  <a:srgbClr val="422C8E"/>
                </a:solidFill>
                <a:latin typeface="+mj-ea"/>
                <a:ea typeface="+mj-ea"/>
              </a:rPr>
              <a:t>架构图</a:t>
            </a:r>
            <a:endParaRPr lang="zh-CN" altLang="en-US" sz="2400" b="1">
              <a:solidFill>
                <a:srgbClr val="422C8E"/>
              </a:solidFill>
              <a:latin typeface="+mj-ea"/>
              <a:ea typeface="+mj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320" y="1221105"/>
            <a:ext cx="6459220" cy="441579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810895" y="1697355"/>
            <a:ext cx="3569335" cy="3692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algn="l"/>
            <a:r>
              <a:rPr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前端使用vue技术开发，其中使用vuex进行状态管理，使用vue-router来通过路由对组件进行管理。将构建好的项目通过nginx进行部署，使用nginx可以通过负载均衡配置来提高网页的高并发承载能力。</a:t>
            </a:r>
            <a:endParaRPr b="1">
              <a:solidFill>
                <a:srgbClr val="422C8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457200" algn="l"/>
            <a:r>
              <a:rPr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在后端使用微服务架构进行开发，具体使用到为SpringCloud技术来构建微服务项目。使用微服务将不同的业务进行拆分解耦，便于业务横向和纵向拓展，实现敏捷开发和部署。</a:t>
            </a:r>
            <a:endParaRPr b="1">
              <a:solidFill>
                <a:srgbClr val="422C8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22C8E"/>
              </a:gs>
              <a:gs pos="100000">
                <a:srgbClr val="202C5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179705" y="150495"/>
            <a:ext cx="11781790" cy="64960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3b0284d31f48a1f6322c984bbca451f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0495"/>
            <a:ext cx="1349375" cy="1447165"/>
          </a:xfrm>
          <a:prstGeom prst="rect">
            <a:avLst/>
          </a:prstGeom>
        </p:spPr>
      </p:pic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959485" y="477520"/>
            <a:ext cx="4228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422C8E"/>
                </a:solidFill>
                <a:latin typeface="+mj-ea"/>
                <a:ea typeface="+mj-ea"/>
              </a:rPr>
              <a:t>系统</a:t>
            </a:r>
            <a:r>
              <a:rPr lang="zh-CN" altLang="en-US" sz="2400" b="1">
                <a:solidFill>
                  <a:srgbClr val="422C8E"/>
                </a:solidFill>
                <a:latin typeface="+mj-ea"/>
                <a:ea typeface="+mj-ea"/>
              </a:rPr>
              <a:t>技术栈</a:t>
            </a:r>
            <a:endParaRPr lang="zh-CN" altLang="en-US" sz="2400" b="1">
              <a:solidFill>
                <a:srgbClr val="422C8E"/>
              </a:solidFill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845" y="1300480"/>
            <a:ext cx="7666990" cy="45218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22C8E"/>
              </a:gs>
              <a:gs pos="100000">
                <a:srgbClr val="202C5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179705" y="150495"/>
            <a:ext cx="11781790" cy="64960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3b0284d31f48a1f6322c984bbca451f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0495"/>
            <a:ext cx="1349375" cy="14471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59485" y="477520"/>
            <a:ext cx="41338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>
                <a:solidFill>
                  <a:srgbClr val="422C8E"/>
                </a:solidFill>
                <a:latin typeface="Adobe Gothic Std B" panose="020B0800000000000000" charset="-128"/>
                <a:ea typeface="Adobe Gothic Std B" panose="020B0800000000000000" charset="-128"/>
              </a:rPr>
              <a:t>非功能</a:t>
            </a:r>
            <a:r>
              <a:rPr lang="zh-CN" altLang="en-US" sz="2400">
                <a:solidFill>
                  <a:srgbClr val="422C8E"/>
                </a:solidFill>
                <a:latin typeface="Adobe Gothic Std B" panose="020B0800000000000000" charset="-128"/>
                <a:ea typeface="Adobe Gothic Std B" panose="020B0800000000000000" charset="-128"/>
              </a:rPr>
              <a:t>设计</a:t>
            </a:r>
            <a:endParaRPr lang="zh-CN" altLang="en-US" sz="2400">
              <a:solidFill>
                <a:srgbClr val="422C8E"/>
              </a:solidFill>
              <a:latin typeface="Adobe Gothic Std B" panose="020B0800000000000000" charset="-128"/>
              <a:ea typeface="Adobe Gothic Std B" panose="020B0800000000000000" charset="-128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246880" y="2053590"/>
            <a:ext cx="3686810" cy="3318510"/>
            <a:chOff x="7049" y="3188"/>
            <a:chExt cx="5806" cy="5226"/>
          </a:xfrm>
        </p:grpSpPr>
        <p:sp>
          <p:nvSpPr>
            <p:cNvPr id="5" name="对角圆角矩形 4"/>
            <p:cNvSpPr/>
            <p:nvPr/>
          </p:nvSpPr>
          <p:spPr>
            <a:xfrm>
              <a:off x="10021" y="3188"/>
              <a:ext cx="2835" cy="2551"/>
            </a:xfrm>
            <a:prstGeom prst="round2DiagRect">
              <a:avLst>
                <a:gd name="adj1" fmla="val 26186"/>
                <a:gd name="adj2" fmla="val 0"/>
              </a:avLst>
            </a:prstGeom>
            <a:solidFill>
              <a:srgbClr val="422C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对角圆角矩形 6"/>
            <p:cNvSpPr/>
            <p:nvPr/>
          </p:nvSpPr>
          <p:spPr>
            <a:xfrm flipV="1">
              <a:off x="10021" y="5864"/>
              <a:ext cx="2835" cy="2551"/>
            </a:xfrm>
            <a:prstGeom prst="round2DiagRect">
              <a:avLst>
                <a:gd name="adj1" fmla="val 26186"/>
                <a:gd name="adj2" fmla="val 0"/>
              </a:avLst>
            </a:prstGeom>
            <a:solidFill>
              <a:srgbClr val="422C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对角圆角矩形 7"/>
            <p:cNvSpPr/>
            <p:nvPr/>
          </p:nvSpPr>
          <p:spPr>
            <a:xfrm flipH="1">
              <a:off x="7049" y="3188"/>
              <a:ext cx="2835" cy="2551"/>
            </a:xfrm>
            <a:prstGeom prst="round2DiagRect">
              <a:avLst>
                <a:gd name="adj1" fmla="val 26186"/>
                <a:gd name="adj2" fmla="val 0"/>
              </a:avLst>
            </a:prstGeom>
            <a:solidFill>
              <a:srgbClr val="422C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对角圆角矩形 8"/>
            <p:cNvSpPr/>
            <p:nvPr/>
          </p:nvSpPr>
          <p:spPr>
            <a:xfrm flipH="1" flipV="1">
              <a:off x="7049" y="5864"/>
              <a:ext cx="2835" cy="2551"/>
            </a:xfrm>
            <a:prstGeom prst="round2DiagRect">
              <a:avLst>
                <a:gd name="adj1" fmla="val 26186"/>
                <a:gd name="adj2" fmla="val 0"/>
              </a:avLst>
            </a:prstGeom>
            <a:solidFill>
              <a:srgbClr val="422C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070215" y="2165350"/>
            <a:ext cx="3398520" cy="882015"/>
            <a:chOff x="12514" y="3035"/>
            <a:chExt cx="5352" cy="1389"/>
          </a:xfrm>
        </p:grpSpPr>
        <p:sp>
          <p:nvSpPr>
            <p:cNvPr id="13" name="文本框 12"/>
            <p:cNvSpPr txBox="1"/>
            <p:nvPr/>
          </p:nvSpPr>
          <p:spPr>
            <a:xfrm>
              <a:off x="12598" y="3517"/>
              <a:ext cx="5268" cy="9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indent="0" algn="l">
                <a:lnSpc>
                  <a:spcPct val="150000"/>
                </a:lnSpc>
              </a:pPr>
              <a:r>
                <a:rPr lang="en-US" sz="1050" b="0">
                  <a:solidFill>
                    <a:srgbClr val="422C8E"/>
                  </a:solidFill>
                  <a:latin typeface="等线" panose="02010600030101010101" charset="-122"/>
                  <a:cs typeface="Times New Roman" panose="02020603050405020304" charset="0"/>
                </a:rPr>
                <a:t>基于 Sa-Token 插件管理用户登录的访问会话</a:t>
              </a:r>
              <a:endParaRPr lang="en-US" sz="1050" b="0">
                <a:solidFill>
                  <a:srgbClr val="422C8E"/>
                </a:solidFill>
                <a:latin typeface="等线" panose="02010600030101010101" charset="-122"/>
                <a:cs typeface="Times New Roman" panose="02020603050405020304" charset="0"/>
              </a:endParaRPr>
            </a:p>
            <a:p>
              <a:pPr indent="0" algn="l">
                <a:lnSpc>
                  <a:spcPct val="150000"/>
                </a:lnSpc>
              </a:pPr>
              <a:r>
                <a:rPr lang="en-US" sz="1050" b="0">
                  <a:solidFill>
                    <a:srgbClr val="422C8E"/>
                  </a:solidFill>
                  <a:latin typeface="等线" panose="02010600030101010101" charset="-122"/>
                  <a:cs typeface="Times New Roman" panose="02020603050405020304" charset="0"/>
                </a:rPr>
                <a:t>密码使用加盐和 md5 的加密算法提高安全性</a:t>
              </a:r>
              <a:endParaRPr lang="en-US" sz="1050" b="0">
                <a:solidFill>
                  <a:srgbClr val="422C8E"/>
                </a:solidFill>
                <a:latin typeface="等线" panose="02010600030101010101" charset="-122"/>
                <a:cs typeface="Times New Roman" panose="0202060305040502030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2514" y="3035"/>
              <a:ext cx="386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>
                  <a:solidFill>
                    <a:srgbClr val="422C8E"/>
                  </a:solidFill>
                  <a:latin typeface="Adobe Gothic Std B" panose="020B0800000000000000" charset="-128"/>
                  <a:ea typeface="Adobe Gothic Std B" panose="020B0800000000000000" charset="-128"/>
                </a:rPr>
                <a:t> 3.</a:t>
              </a:r>
              <a:r>
                <a:rPr lang="zh-CN" altLang="en-US">
                  <a:solidFill>
                    <a:srgbClr val="422C8E"/>
                  </a:solidFill>
                  <a:latin typeface="Adobe Gothic Std B" panose="020B0800000000000000" charset="-128"/>
                  <a:ea typeface="Adobe Gothic Std B" panose="020B0800000000000000" charset="-128"/>
                </a:rPr>
                <a:t>安全</a:t>
              </a:r>
              <a:r>
                <a:rPr lang="zh-CN" altLang="en-US">
                  <a:solidFill>
                    <a:srgbClr val="422C8E"/>
                  </a:solidFill>
                  <a:latin typeface="Adobe Gothic Std B" panose="020B0800000000000000" charset="-128"/>
                  <a:ea typeface="Adobe Gothic Std B" panose="020B0800000000000000" charset="-128"/>
                </a:rPr>
                <a:t>保证</a:t>
              </a:r>
              <a:endParaRPr lang="zh-CN" altLang="en-US">
                <a:solidFill>
                  <a:srgbClr val="422C8E"/>
                </a:solidFill>
                <a:latin typeface="Adobe Gothic Std B" panose="020B0800000000000000" charset="-128"/>
                <a:ea typeface="Adobe Gothic Std B" panose="020B0800000000000000" charset="-128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114665" y="4107815"/>
            <a:ext cx="3658235" cy="1851660"/>
            <a:chOff x="12514" y="3035"/>
            <a:chExt cx="5761" cy="2916"/>
          </a:xfrm>
        </p:grpSpPr>
        <p:sp>
          <p:nvSpPr>
            <p:cNvPr id="16" name="文本框 15"/>
            <p:cNvSpPr txBox="1"/>
            <p:nvPr/>
          </p:nvSpPr>
          <p:spPr>
            <a:xfrm>
              <a:off x="12598" y="3517"/>
              <a:ext cx="5677" cy="24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indent="0" algn="l">
                <a:lnSpc>
                  <a:spcPct val="150000"/>
                </a:lnSpc>
              </a:pPr>
              <a:r>
                <a:rPr lang="en-US" sz="1050" b="0">
                  <a:solidFill>
                    <a:srgbClr val="422C8E"/>
                  </a:solidFill>
                  <a:latin typeface="等线" panose="02010600030101010101" charset="-122"/>
                  <a:cs typeface="Times New Roman" panose="02020603050405020304" charset="0"/>
                </a:rPr>
                <a:t>文档设计</a:t>
              </a:r>
              <a:r>
                <a:rPr lang="zh-CN" altLang="en-US" sz="1050" b="0">
                  <a:solidFill>
                    <a:srgbClr val="422C8E"/>
                  </a:solidFill>
                  <a:latin typeface="等线" panose="02010600030101010101" charset="-122"/>
                  <a:cs typeface="Times New Roman" panose="02020603050405020304" charset="0"/>
                </a:rPr>
                <a:t>：需求文档、设计文档</a:t>
              </a:r>
              <a:endParaRPr lang="zh-CN" altLang="en-US" sz="1050" b="0">
                <a:solidFill>
                  <a:srgbClr val="422C8E"/>
                </a:solidFill>
                <a:latin typeface="等线" panose="02010600030101010101" charset="-122"/>
                <a:cs typeface="Times New Roman" panose="02020603050405020304" charset="0"/>
              </a:endParaRPr>
            </a:p>
            <a:p>
              <a:pPr indent="0" algn="l">
                <a:lnSpc>
                  <a:spcPct val="150000"/>
                </a:lnSpc>
              </a:pPr>
              <a:r>
                <a:rPr lang="zh-CN" altLang="en-US" sz="1050" b="0">
                  <a:solidFill>
                    <a:srgbClr val="422C8E"/>
                  </a:solidFill>
                  <a:latin typeface="等线" panose="02010600030101010101" charset="-122"/>
                  <a:cs typeface="Times New Roman" panose="02020603050405020304" charset="0"/>
                </a:rPr>
                <a:t>标准设计：符合《阿里巴巴Java 开发手册》代码开发</a:t>
              </a:r>
              <a:r>
                <a:rPr lang="zh-CN" altLang="en-US" sz="1050" b="0">
                  <a:solidFill>
                    <a:srgbClr val="422C8E"/>
                  </a:solidFill>
                  <a:latin typeface="等线" panose="02010600030101010101" charset="-122"/>
                  <a:cs typeface="Times New Roman" panose="02020603050405020304" charset="0"/>
                </a:rPr>
                <a:t>规范</a:t>
              </a:r>
              <a:endParaRPr lang="zh-CN" altLang="en-US" sz="1050" b="0">
                <a:solidFill>
                  <a:srgbClr val="422C8E"/>
                </a:solidFill>
                <a:latin typeface="等线" panose="02010600030101010101" charset="-122"/>
                <a:cs typeface="Times New Roman" panose="02020603050405020304" charset="0"/>
              </a:endParaRPr>
            </a:p>
            <a:p>
              <a:pPr indent="0" algn="l">
                <a:lnSpc>
                  <a:spcPct val="150000"/>
                </a:lnSpc>
              </a:pPr>
              <a:r>
                <a:rPr lang="zh-CN" altLang="en-US" sz="1050" b="0">
                  <a:solidFill>
                    <a:srgbClr val="422C8E"/>
                  </a:solidFill>
                  <a:latin typeface="等线" panose="02010600030101010101" charset="-122"/>
                  <a:cs typeface="Times New Roman" panose="02020603050405020304" charset="0"/>
                </a:rPr>
                <a:t>模块设计：将系统分解为多个相对独立的模块</a:t>
              </a:r>
              <a:endParaRPr lang="zh-CN" altLang="en-US" sz="1050" b="0">
                <a:solidFill>
                  <a:srgbClr val="422C8E"/>
                </a:solidFill>
                <a:latin typeface="等线" panose="02010600030101010101" charset="-122"/>
                <a:cs typeface="Times New Roman" panose="02020603050405020304" charset="0"/>
              </a:endParaRPr>
            </a:p>
            <a:p>
              <a:pPr indent="0" algn="l">
                <a:lnSpc>
                  <a:spcPct val="150000"/>
                </a:lnSpc>
              </a:pPr>
              <a:r>
                <a:rPr lang="zh-CN" altLang="en-US" sz="1050" b="0">
                  <a:solidFill>
                    <a:srgbClr val="422C8E"/>
                  </a:solidFill>
                  <a:latin typeface="等线" panose="02010600030101010101" charset="-122"/>
                  <a:cs typeface="Times New Roman" panose="02020603050405020304" charset="0"/>
                </a:rPr>
                <a:t>日志记录：每个微服务都保存有内部操作日志</a:t>
              </a:r>
              <a:endParaRPr lang="zh-CN" altLang="en-US" sz="1050" b="0">
                <a:solidFill>
                  <a:srgbClr val="422C8E"/>
                </a:solidFill>
                <a:latin typeface="等线" panose="02010600030101010101" charset="-122"/>
                <a:cs typeface="Times New Roman" panose="02020603050405020304" charset="0"/>
              </a:endParaRPr>
            </a:p>
            <a:p>
              <a:pPr indent="0" algn="l">
                <a:lnSpc>
                  <a:spcPct val="150000"/>
                </a:lnSpc>
              </a:pPr>
              <a:r>
                <a:rPr lang="zh-CN" altLang="en-US" sz="1050" b="0">
                  <a:solidFill>
                    <a:srgbClr val="422C8E"/>
                  </a:solidFill>
                  <a:latin typeface="等线" panose="02010600030101010101" charset="-122"/>
                  <a:cs typeface="Times New Roman" panose="02020603050405020304" charset="0"/>
                </a:rPr>
                <a:t>高拓展性：通过堆叠服务来提高系统的高可用性</a:t>
              </a:r>
              <a:endParaRPr lang="zh-CN" altLang="en-US" sz="1050" b="0">
                <a:solidFill>
                  <a:srgbClr val="422C8E"/>
                </a:solidFill>
                <a:latin typeface="等线" panose="02010600030101010101" charset="-122"/>
                <a:cs typeface="Times New Roman" panose="02020603050405020304" charset="0"/>
              </a:endParaRPr>
            </a:p>
            <a:p>
              <a:pPr indent="0" algn="l">
                <a:lnSpc>
                  <a:spcPct val="150000"/>
                </a:lnSpc>
              </a:pPr>
              <a:r>
                <a:rPr lang="en-US" altLang="zh-CN" sz="1050" b="0">
                  <a:solidFill>
                    <a:srgbClr val="422C8E"/>
                  </a:solidFill>
                  <a:latin typeface="等线" panose="02010600030101010101" charset="-122"/>
                  <a:cs typeface="Times New Roman" panose="02020603050405020304" charset="0"/>
                </a:rPr>
                <a:t>                  </a:t>
              </a:r>
              <a:r>
                <a:rPr lang="zh-CN" altLang="en-US" sz="1050" b="0">
                  <a:solidFill>
                    <a:srgbClr val="422C8E"/>
                  </a:solidFill>
                  <a:latin typeface="等线" panose="02010600030101010101" charset="-122"/>
                  <a:cs typeface="Times New Roman" panose="02020603050405020304" charset="0"/>
                </a:rPr>
                <a:t>和高并发性，使用 Nacos 来对服务进行管理</a:t>
              </a:r>
              <a:endParaRPr lang="zh-CN" altLang="en-US" sz="1050" b="0">
                <a:solidFill>
                  <a:srgbClr val="422C8E"/>
                </a:solidFill>
                <a:latin typeface="等线" panose="02010600030101010101" charset="-122"/>
                <a:cs typeface="Times New Roman" panose="02020603050405020304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2514" y="3035"/>
              <a:ext cx="386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>
                  <a:solidFill>
                    <a:srgbClr val="422C8E"/>
                  </a:solidFill>
                  <a:latin typeface="Adobe Gothic Std B" panose="020B0800000000000000" charset="-128"/>
                  <a:ea typeface="Adobe Gothic Std B" panose="020B0800000000000000" charset="-128"/>
                </a:rPr>
                <a:t> 4.</a:t>
              </a:r>
              <a:r>
                <a:rPr lang="zh-CN" altLang="en-US">
                  <a:solidFill>
                    <a:srgbClr val="422C8E"/>
                  </a:solidFill>
                  <a:latin typeface="Adobe Gothic Std B" panose="020B0800000000000000" charset="-128"/>
                  <a:ea typeface="Adobe Gothic Std B" panose="020B0800000000000000" charset="-128"/>
                </a:rPr>
                <a:t>可维护性</a:t>
              </a:r>
              <a:r>
                <a:rPr lang="zh-CN" altLang="en-US">
                  <a:solidFill>
                    <a:srgbClr val="422C8E"/>
                  </a:solidFill>
                  <a:latin typeface="Adobe Gothic Std B" panose="020B0800000000000000" charset="-128"/>
                  <a:ea typeface="Adobe Gothic Std B" panose="020B0800000000000000" charset="-128"/>
                </a:rPr>
                <a:t>设计</a:t>
              </a:r>
              <a:endParaRPr lang="zh-CN" altLang="en-US">
                <a:solidFill>
                  <a:srgbClr val="422C8E"/>
                </a:solidFill>
                <a:latin typeface="Adobe Gothic Std B" panose="020B0800000000000000" charset="-128"/>
                <a:ea typeface="Adobe Gothic Std B" panose="020B0800000000000000" charset="-128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71195" y="2165350"/>
            <a:ext cx="3345180" cy="1366520"/>
            <a:chOff x="12598" y="3035"/>
            <a:chExt cx="5268" cy="2152"/>
          </a:xfrm>
        </p:grpSpPr>
        <p:sp>
          <p:nvSpPr>
            <p:cNvPr id="19" name="文本框 18"/>
            <p:cNvSpPr txBox="1"/>
            <p:nvPr/>
          </p:nvSpPr>
          <p:spPr>
            <a:xfrm>
              <a:off x="12598" y="3517"/>
              <a:ext cx="5268" cy="167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indent="0" algn="r">
                <a:lnSpc>
                  <a:spcPct val="150000"/>
                </a:lnSpc>
              </a:pPr>
              <a:r>
                <a:rPr lang="en-US" sz="1050" b="0">
                  <a:solidFill>
                    <a:srgbClr val="422C8E"/>
                  </a:solidFill>
                  <a:latin typeface="等线" panose="02010600030101010101" charset="-122"/>
                  <a:cs typeface="Times New Roman" panose="02020603050405020304" charset="0"/>
                </a:rPr>
                <a:t> nginx 对请求进行负载均衡</a:t>
              </a:r>
              <a:endParaRPr lang="en-US" sz="1050" b="0">
                <a:solidFill>
                  <a:srgbClr val="422C8E"/>
                </a:solidFill>
                <a:latin typeface="等线" panose="02010600030101010101" charset="-122"/>
                <a:cs typeface="Times New Roman" panose="02020603050405020304" charset="0"/>
              </a:endParaRPr>
            </a:p>
            <a:p>
              <a:pPr indent="0" algn="r">
                <a:lnSpc>
                  <a:spcPct val="150000"/>
                </a:lnSpc>
              </a:pPr>
              <a:r>
                <a:rPr lang="en-US" sz="1050" b="0">
                  <a:solidFill>
                    <a:srgbClr val="422C8E"/>
                  </a:solidFill>
                  <a:latin typeface="等线" panose="02010600030101010101" charset="-122"/>
                  <a:cs typeface="Times New Roman" panose="02020603050405020304" charset="0"/>
                </a:rPr>
                <a:t>后端将服务进行集群化部署</a:t>
              </a:r>
              <a:endParaRPr lang="en-US" sz="1050" b="0">
                <a:solidFill>
                  <a:srgbClr val="422C8E"/>
                </a:solidFill>
                <a:latin typeface="等线" panose="02010600030101010101" charset="-122"/>
                <a:cs typeface="Times New Roman" panose="02020603050405020304" charset="0"/>
              </a:endParaRPr>
            </a:p>
            <a:p>
              <a:pPr indent="0" algn="r">
                <a:lnSpc>
                  <a:spcPct val="150000"/>
                </a:lnSpc>
              </a:pPr>
              <a:r>
                <a:rPr lang="en-US" sz="1050" b="0">
                  <a:solidFill>
                    <a:srgbClr val="422C8E"/>
                  </a:solidFill>
                  <a:latin typeface="等线" panose="02010600030101010101" charset="-122"/>
                  <a:cs typeface="Times New Roman" panose="02020603050405020304" charset="0"/>
                </a:rPr>
                <a:t>将用户数据保存在 Mysql 数据库</a:t>
              </a:r>
              <a:endParaRPr lang="en-US" sz="1050" b="0">
                <a:solidFill>
                  <a:srgbClr val="422C8E"/>
                </a:solidFill>
                <a:latin typeface="等线" panose="02010600030101010101" charset="-122"/>
                <a:cs typeface="Times New Roman" panose="02020603050405020304" charset="0"/>
              </a:endParaRPr>
            </a:p>
            <a:p>
              <a:pPr indent="0" algn="r">
                <a:lnSpc>
                  <a:spcPct val="150000"/>
                </a:lnSpc>
              </a:pPr>
              <a:r>
                <a:rPr lang="en-US" sz="1050" b="0">
                  <a:solidFill>
                    <a:srgbClr val="422C8E"/>
                  </a:solidFill>
                  <a:latin typeface="等线" panose="02010600030101010101" charset="-122"/>
                  <a:cs typeface="Times New Roman" panose="02020603050405020304" charset="0"/>
                </a:rPr>
                <a:t>使用 Minio 来作为对象存储服务</a:t>
              </a:r>
              <a:endParaRPr lang="en-US" sz="1050" b="0">
                <a:solidFill>
                  <a:srgbClr val="422C8E"/>
                </a:solidFill>
                <a:latin typeface="等线" panose="02010600030101010101" charset="-122"/>
                <a:cs typeface="Times New Roman" panose="0202060305040502030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3261" y="3035"/>
              <a:ext cx="460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>
                  <a:solidFill>
                    <a:srgbClr val="422C8E"/>
                  </a:solidFill>
                  <a:latin typeface="Adobe Gothic Std B" panose="020B0800000000000000" charset="-128"/>
                  <a:ea typeface="Adobe Gothic Std B" panose="020B0800000000000000" charset="-128"/>
                </a:rPr>
                <a:t> 1.</a:t>
              </a:r>
              <a:r>
                <a:rPr lang="zh-CN" altLang="en-US">
                  <a:solidFill>
                    <a:srgbClr val="422C8E"/>
                  </a:solidFill>
                  <a:latin typeface="Adobe Gothic Std B" panose="020B0800000000000000" charset="-128"/>
                  <a:ea typeface="Adobe Gothic Std B" panose="020B0800000000000000" charset="-128"/>
                </a:rPr>
                <a:t>性能</a:t>
              </a:r>
              <a:r>
                <a:rPr lang="zh-CN" altLang="en-US">
                  <a:solidFill>
                    <a:srgbClr val="422C8E"/>
                  </a:solidFill>
                  <a:latin typeface="Adobe Gothic Std B" panose="020B0800000000000000" charset="-128"/>
                  <a:ea typeface="Adobe Gothic Std B" panose="020B0800000000000000" charset="-128"/>
                </a:rPr>
                <a:t>保证</a:t>
              </a:r>
              <a:endParaRPr lang="zh-CN" altLang="en-US">
                <a:solidFill>
                  <a:srgbClr val="422C8E"/>
                </a:solidFill>
                <a:latin typeface="Adobe Gothic Std B" panose="020B0800000000000000" charset="-128"/>
                <a:ea typeface="Adobe Gothic Std B" panose="020B0800000000000000" charset="-128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71195" y="4107815"/>
            <a:ext cx="3345180" cy="1124585"/>
            <a:chOff x="12598" y="3035"/>
            <a:chExt cx="5268" cy="1771"/>
          </a:xfrm>
        </p:grpSpPr>
        <p:sp>
          <p:nvSpPr>
            <p:cNvPr id="22" name="文本框 21"/>
            <p:cNvSpPr txBox="1"/>
            <p:nvPr/>
          </p:nvSpPr>
          <p:spPr>
            <a:xfrm>
              <a:off x="12598" y="3517"/>
              <a:ext cx="5268" cy="128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indent="0" algn="r">
                <a:lnSpc>
                  <a:spcPct val="150000"/>
                </a:lnSpc>
              </a:pPr>
              <a:r>
                <a:rPr lang="en-US" sz="1050" b="0">
                  <a:solidFill>
                    <a:srgbClr val="422C8E"/>
                  </a:solidFill>
                  <a:latin typeface="等线" panose="02010600030101010101" charset="-122"/>
                  <a:cs typeface="Times New Roman" panose="02020603050405020304" charset="0"/>
                </a:rPr>
                <a:t>使用项目组提供的饮食评估算法</a:t>
              </a:r>
              <a:endParaRPr lang="en-US" sz="1050" b="0">
                <a:solidFill>
                  <a:srgbClr val="422C8E"/>
                </a:solidFill>
                <a:latin typeface="等线" panose="02010600030101010101" charset="-122"/>
                <a:cs typeface="Times New Roman" panose="02020603050405020304" charset="0"/>
              </a:endParaRPr>
            </a:p>
            <a:p>
              <a:pPr indent="0" algn="r">
                <a:lnSpc>
                  <a:spcPct val="150000"/>
                </a:lnSpc>
              </a:pPr>
              <a:r>
                <a:rPr lang="zh-CN" altLang="en-US" sz="1050" b="0">
                  <a:solidFill>
                    <a:srgbClr val="422C8E"/>
                  </a:solidFill>
                  <a:latin typeface="等线" panose="02010600030101010101" charset="-122"/>
                  <a:cs typeface="Times New Roman" panose="02020603050405020304" charset="0"/>
                </a:rPr>
                <a:t>来自</a:t>
              </a:r>
              <a:r>
                <a:rPr lang="en-US" sz="1050" b="0">
                  <a:solidFill>
                    <a:srgbClr val="422C8E"/>
                  </a:solidFill>
                  <a:latin typeface="等线" panose="02010600030101010101" charset="-122"/>
                  <a:cs typeface="Times New Roman" panose="02020603050405020304" charset="0"/>
                </a:rPr>
                <a:t>上海第四人民医院的数据与主任医师指导</a:t>
              </a:r>
              <a:endParaRPr lang="en-US" sz="1050" b="0">
                <a:solidFill>
                  <a:srgbClr val="422C8E"/>
                </a:solidFill>
                <a:latin typeface="等线" panose="02010600030101010101" charset="-122"/>
                <a:cs typeface="Times New Roman" panose="02020603050405020304" charset="0"/>
              </a:endParaRPr>
            </a:p>
            <a:p>
              <a:pPr indent="0" algn="r">
                <a:lnSpc>
                  <a:spcPct val="150000"/>
                </a:lnSpc>
              </a:pPr>
              <a:r>
                <a:rPr lang="en-US" sz="1050" b="0">
                  <a:solidFill>
                    <a:srgbClr val="422C8E"/>
                  </a:solidFill>
                  <a:latin typeface="等线" panose="02010600030101010101" charset="-122"/>
                  <a:cs typeface="Times New Roman" panose="02020603050405020304" charset="0"/>
                </a:rPr>
                <a:t>使用 Redis 来实现单点登录</a:t>
              </a:r>
              <a:endParaRPr lang="en-US" sz="1050" b="0">
                <a:solidFill>
                  <a:srgbClr val="422C8E"/>
                </a:solidFill>
                <a:latin typeface="等线" panose="02010600030101010101" charset="-122"/>
                <a:cs typeface="Times New Roman" panose="0202060305040502030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3261" y="3035"/>
              <a:ext cx="460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>
                  <a:solidFill>
                    <a:srgbClr val="422C8E"/>
                  </a:solidFill>
                  <a:latin typeface="Adobe Gothic Std B" panose="020B0800000000000000" charset="-128"/>
                  <a:ea typeface="Adobe Gothic Std B" panose="020B0800000000000000" charset="-128"/>
                </a:rPr>
                <a:t> 2.</a:t>
              </a:r>
              <a:r>
                <a:rPr lang="zh-CN" altLang="en-US">
                  <a:solidFill>
                    <a:srgbClr val="422C8E"/>
                  </a:solidFill>
                  <a:latin typeface="Adobe Gothic Std B" panose="020B0800000000000000" charset="-128"/>
                  <a:ea typeface="Adobe Gothic Std B" panose="020B0800000000000000" charset="-128"/>
                </a:rPr>
                <a:t>质量保证</a:t>
              </a:r>
              <a:endParaRPr lang="zh-CN" altLang="en-US">
                <a:solidFill>
                  <a:srgbClr val="422C8E"/>
                </a:solidFill>
                <a:latin typeface="Adobe Gothic Std B" panose="020B0800000000000000" charset="-128"/>
                <a:ea typeface="Adobe Gothic Std B" panose="020B0800000000000000" charset="-128"/>
              </a:endParaRPr>
            </a:p>
          </p:txBody>
        </p:sp>
      </p:grpSp>
      <p:sp>
        <p:nvSpPr>
          <p:cNvPr id="522" name="Freeform 75"/>
          <p:cNvSpPr>
            <a:spLocks noEditPoints="1"/>
          </p:cNvSpPr>
          <p:nvPr/>
        </p:nvSpPr>
        <p:spPr bwMode="auto">
          <a:xfrm>
            <a:off x="4799330" y="2369820"/>
            <a:ext cx="812165" cy="986790"/>
          </a:xfrm>
          <a:custGeom>
            <a:avLst/>
            <a:gdLst>
              <a:gd name="T0" fmla="*/ 96 w 124"/>
              <a:gd name="T1" fmla="*/ 4 h 153"/>
              <a:gd name="T2" fmla="*/ 83 w 124"/>
              <a:gd name="T3" fmla="*/ 10 h 153"/>
              <a:gd name="T4" fmla="*/ 77 w 124"/>
              <a:gd name="T5" fmla="*/ 20 h 153"/>
              <a:gd name="T6" fmla="*/ 97 w 124"/>
              <a:gd name="T7" fmla="*/ 94 h 153"/>
              <a:gd name="T8" fmla="*/ 23 w 124"/>
              <a:gd name="T9" fmla="*/ 113 h 153"/>
              <a:gd name="T10" fmla="*/ 17 w 124"/>
              <a:gd name="T11" fmla="*/ 124 h 153"/>
              <a:gd name="T12" fmla="*/ 19 w 124"/>
              <a:gd name="T13" fmla="*/ 138 h 153"/>
              <a:gd name="T14" fmla="*/ 42 w 124"/>
              <a:gd name="T15" fmla="*/ 132 h 153"/>
              <a:gd name="T16" fmla="*/ 17 w 124"/>
              <a:gd name="T17" fmla="*/ 145 h 153"/>
              <a:gd name="T18" fmla="*/ 17 w 124"/>
              <a:gd name="T19" fmla="*/ 153 h 153"/>
              <a:gd name="T20" fmla="*/ 87 w 124"/>
              <a:gd name="T21" fmla="*/ 149 h 153"/>
              <a:gd name="T22" fmla="*/ 59 w 124"/>
              <a:gd name="T23" fmla="*/ 145 h 153"/>
              <a:gd name="T24" fmla="*/ 107 w 124"/>
              <a:gd name="T25" fmla="*/ 100 h 153"/>
              <a:gd name="T26" fmla="*/ 25 w 124"/>
              <a:gd name="T27" fmla="*/ 104 h 153"/>
              <a:gd name="T28" fmla="*/ 28 w 124"/>
              <a:gd name="T29" fmla="*/ 106 h 153"/>
              <a:gd name="T30" fmla="*/ 31 w 124"/>
              <a:gd name="T31" fmla="*/ 107 h 153"/>
              <a:gd name="T32" fmla="*/ 88 w 124"/>
              <a:gd name="T33" fmla="*/ 92 h 153"/>
              <a:gd name="T34" fmla="*/ 91 w 124"/>
              <a:gd name="T35" fmla="*/ 86 h 153"/>
              <a:gd name="T36" fmla="*/ 76 w 124"/>
              <a:gd name="T37" fmla="*/ 29 h 153"/>
              <a:gd name="T38" fmla="*/ 70 w 124"/>
              <a:gd name="T39" fmla="*/ 26 h 153"/>
              <a:gd name="T40" fmla="*/ 13 w 124"/>
              <a:gd name="T41" fmla="*/ 41 h 153"/>
              <a:gd name="T42" fmla="*/ 10 w 124"/>
              <a:gd name="T43" fmla="*/ 47 h 153"/>
              <a:gd name="T44" fmla="*/ 17 w 124"/>
              <a:gd name="T45" fmla="*/ 85 h 153"/>
              <a:gd name="T46" fmla="*/ 18 w 124"/>
              <a:gd name="T47" fmla="*/ 76 h 153"/>
              <a:gd name="T48" fmla="*/ 28 w 124"/>
              <a:gd name="T49" fmla="*/ 98 h 153"/>
              <a:gd name="T50" fmla="*/ 25 w 124"/>
              <a:gd name="T51" fmla="*/ 78 h 153"/>
              <a:gd name="T52" fmla="*/ 28 w 124"/>
              <a:gd name="T53" fmla="*/ 98 h 153"/>
              <a:gd name="T54" fmla="*/ 58 w 124"/>
              <a:gd name="T55" fmla="*/ 89 h 153"/>
              <a:gd name="T56" fmla="*/ 52 w 124"/>
              <a:gd name="T57" fmla="*/ 72 h 153"/>
              <a:gd name="T58" fmla="*/ 55 w 124"/>
              <a:gd name="T59" fmla="*/ 66 h 153"/>
              <a:gd name="T60" fmla="*/ 74 w 124"/>
              <a:gd name="T61" fmla="*/ 62 h 153"/>
              <a:gd name="T62" fmla="*/ 55 w 124"/>
              <a:gd name="T63" fmla="*/ 66 h 153"/>
              <a:gd name="T64" fmla="*/ 35 w 124"/>
              <a:gd name="T65" fmla="*/ 54 h 153"/>
              <a:gd name="T66" fmla="*/ 55 w 124"/>
              <a:gd name="T67" fmla="*/ 53 h 153"/>
              <a:gd name="T68" fmla="*/ 46 w 124"/>
              <a:gd name="T69" fmla="*/ 68 h 153"/>
              <a:gd name="T70" fmla="*/ 27 w 124"/>
              <a:gd name="T71" fmla="*/ 71 h 153"/>
              <a:gd name="T72" fmla="*/ 46 w 124"/>
              <a:gd name="T73" fmla="*/ 68 h 153"/>
              <a:gd name="T74" fmla="*/ 34 w 124"/>
              <a:gd name="T75" fmla="*/ 101 h 153"/>
              <a:gd name="T76" fmla="*/ 53 w 124"/>
              <a:gd name="T77" fmla="*/ 94 h 153"/>
              <a:gd name="T78" fmla="*/ 52 w 124"/>
              <a:gd name="T79" fmla="*/ 105 h 153"/>
              <a:gd name="T80" fmla="*/ 62 w 124"/>
              <a:gd name="T81" fmla="*/ 103 h 153"/>
              <a:gd name="T82" fmla="*/ 68 w 124"/>
              <a:gd name="T83" fmla="*/ 100 h 153"/>
              <a:gd name="T84" fmla="*/ 73 w 124"/>
              <a:gd name="T85" fmla="*/ 84 h 153"/>
              <a:gd name="T86" fmla="*/ 68 w 124"/>
              <a:gd name="T87" fmla="*/ 100 h 153"/>
              <a:gd name="T88" fmla="*/ 88 w 124"/>
              <a:gd name="T89" fmla="*/ 59 h 153"/>
              <a:gd name="T90" fmla="*/ 84 w 124"/>
              <a:gd name="T91" fmla="*/ 49 h 153"/>
              <a:gd name="T92" fmla="*/ 85 w 124"/>
              <a:gd name="T93" fmla="*/ 83 h 153"/>
              <a:gd name="T94" fmla="*/ 81 w 124"/>
              <a:gd name="T95" fmla="*/ 64 h 153"/>
              <a:gd name="T96" fmla="*/ 72 w 124"/>
              <a:gd name="T97" fmla="*/ 36 h 153"/>
              <a:gd name="T98" fmla="*/ 76 w 124"/>
              <a:gd name="T99" fmla="*/ 56 h 153"/>
              <a:gd name="T100" fmla="*/ 72 w 124"/>
              <a:gd name="T101" fmla="*/ 36 h 153"/>
              <a:gd name="T102" fmla="*/ 66 w 124"/>
              <a:gd name="T103" fmla="*/ 32 h 153"/>
              <a:gd name="T104" fmla="*/ 47 w 124"/>
              <a:gd name="T105" fmla="*/ 39 h 153"/>
              <a:gd name="T106" fmla="*/ 49 w 124"/>
              <a:gd name="T107" fmla="*/ 29 h 153"/>
              <a:gd name="T108" fmla="*/ 39 w 124"/>
              <a:gd name="T109" fmla="*/ 31 h 153"/>
              <a:gd name="T110" fmla="*/ 33 w 124"/>
              <a:gd name="T111" fmla="*/ 33 h 153"/>
              <a:gd name="T112" fmla="*/ 28 w 124"/>
              <a:gd name="T113" fmla="*/ 50 h 153"/>
              <a:gd name="T114" fmla="*/ 33 w 124"/>
              <a:gd name="T115" fmla="*/ 33 h 153"/>
              <a:gd name="T116" fmla="*/ 25 w 124"/>
              <a:gd name="T117" fmla="*/ 56 h 153"/>
              <a:gd name="T118" fmla="*/ 12 w 124"/>
              <a:gd name="T119" fmla="*/ 68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4" h="153">
                <a:moveTo>
                  <a:pt x="90" y="14"/>
                </a:moveTo>
                <a:cubicBezTo>
                  <a:pt x="96" y="4"/>
                  <a:pt x="96" y="4"/>
                  <a:pt x="96" y="4"/>
                </a:cubicBezTo>
                <a:cubicBezTo>
                  <a:pt x="89" y="0"/>
                  <a:pt x="89" y="0"/>
                  <a:pt x="89" y="0"/>
                </a:cubicBezTo>
                <a:cubicBezTo>
                  <a:pt x="83" y="10"/>
                  <a:pt x="83" y="10"/>
                  <a:pt x="83" y="10"/>
                </a:cubicBezTo>
                <a:cubicBezTo>
                  <a:pt x="83" y="10"/>
                  <a:pt x="83" y="10"/>
                  <a:pt x="83" y="10"/>
                </a:cubicBezTo>
                <a:cubicBezTo>
                  <a:pt x="77" y="20"/>
                  <a:pt x="77" y="20"/>
                  <a:pt x="77" y="20"/>
                </a:cubicBezTo>
                <a:cubicBezTo>
                  <a:pt x="77" y="20"/>
                  <a:pt x="77" y="20"/>
                  <a:pt x="77" y="20"/>
                </a:cubicBezTo>
                <a:cubicBezTo>
                  <a:pt x="103" y="35"/>
                  <a:pt x="111" y="68"/>
                  <a:pt x="97" y="94"/>
                </a:cubicBezTo>
                <a:cubicBezTo>
                  <a:pt x="82" y="119"/>
                  <a:pt x="49" y="128"/>
                  <a:pt x="24" y="113"/>
                </a:cubicBezTo>
                <a:cubicBezTo>
                  <a:pt x="24" y="113"/>
                  <a:pt x="24" y="113"/>
                  <a:pt x="23" y="113"/>
                </a:cubicBezTo>
                <a:cubicBezTo>
                  <a:pt x="17" y="124"/>
                  <a:pt x="17" y="124"/>
                  <a:pt x="17" y="124"/>
                </a:cubicBezTo>
                <a:cubicBezTo>
                  <a:pt x="17" y="124"/>
                  <a:pt x="17" y="124"/>
                  <a:pt x="17" y="124"/>
                </a:cubicBezTo>
                <a:cubicBezTo>
                  <a:pt x="12" y="133"/>
                  <a:pt x="12" y="133"/>
                  <a:pt x="12" y="133"/>
                </a:cubicBezTo>
                <a:cubicBezTo>
                  <a:pt x="19" y="138"/>
                  <a:pt x="19" y="138"/>
                  <a:pt x="19" y="138"/>
                </a:cubicBezTo>
                <a:cubicBezTo>
                  <a:pt x="25" y="127"/>
                  <a:pt x="25" y="127"/>
                  <a:pt x="25" y="127"/>
                </a:cubicBezTo>
                <a:cubicBezTo>
                  <a:pt x="30" y="130"/>
                  <a:pt x="36" y="131"/>
                  <a:pt x="42" y="132"/>
                </a:cubicBezTo>
                <a:cubicBezTo>
                  <a:pt x="42" y="145"/>
                  <a:pt x="42" y="145"/>
                  <a:pt x="42" y="145"/>
                </a:cubicBezTo>
                <a:cubicBezTo>
                  <a:pt x="17" y="145"/>
                  <a:pt x="17" y="145"/>
                  <a:pt x="17" y="145"/>
                </a:cubicBezTo>
                <a:cubicBezTo>
                  <a:pt x="15" y="145"/>
                  <a:pt x="13" y="147"/>
                  <a:pt x="13" y="149"/>
                </a:cubicBezTo>
                <a:cubicBezTo>
                  <a:pt x="13" y="151"/>
                  <a:pt x="15" y="153"/>
                  <a:pt x="17" y="153"/>
                </a:cubicBezTo>
                <a:cubicBezTo>
                  <a:pt x="83" y="153"/>
                  <a:pt x="83" y="153"/>
                  <a:pt x="83" y="153"/>
                </a:cubicBezTo>
                <a:cubicBezTo>
                  <a:pt x="86" y="153"/>
                  <a:pt x="87" y="151"/>
                  <a:pt x="87" y="149"/>
                </a:cubicBezTo>
                <a:cubicBezTo>
                  <a:pt x="87" y="147"/>
                  <a:pt x="86" y="145"/>
                  <a:pt x="83" y="145"/>
                </a:cubicBezTo>
                <a:cubicBezTo>
                  <a:pt x="59" y="145"/>
                  <a:pt x="59" y="145"/>
                  <a:pt x="59" y="145"/>
                </a:cubicBezTo>
                <a:cubicBezTo>
                  <a:pt x="59" y="132"/>
                  <a:pt x="59" y="132"/>
                  <a:pt x="59" y="132"/>
                </a:cubicBezTo>
                <a:cubicBezTo>
                  <a:pt x="78" y="130"/>
                  <a:pt x="97" y="118"/>
                  <a:pt x="107" y="100"/>
                </a:cubicBezTo>
                <a:cubicBezTo>
                  <a:pt x="124" y="71"/>
                  <a:pt x="116" y="34"/>
                  <a:pt x="90" y="14"/>
                </a:cubicBezTo>
                <a:close/>
                <a:moveTo>
                  <a:pt x="25" y="104"/>
                </a:moveTo>
                <a:cubicBezTo>
                  <a:pt x="25" y="104"/>
                  <a:pt x="25" y="104"/>
                  <a:pt x="25" y="104"/>
                </a:cubicBezTo>
                <a:cubicBezTo>
                  <a:pt x="28" y="106"/>
                  <a:pt x="28" y="106"/>
                  <a:pt x="28" y="106"/>
                </a:cubicBezTo>
                <a:cubicBezTo>
                  <a:pt x="31" y="108"/>
                  <a:pt x="31" y="108"/>
                  <a:pt x="31" y="108"/>
                </a:cubicBezTo>
                <a:cubicBezTo>
                  <a:pt x="31" y="107"/>
                  <a:pt x="31" y="107"/>
                  <a:pt x="31" y="107"/>
                </a:cubicBezTo>
                <a:cubicBezTo>
                  <a:pt x="51" y="117"/>
                  <a:pt x="75" y="111"/>
                  <a:pt x="88" y="92"/>
                </a:cubicBezTo>
                <a:cubicBezTo>
                  <a:pt x="88" y="92"/>
                  <a:pt x="88" y="92"/>
                  <a:pt x="88" y="92"/>
                </a:cubicBezTo>
                <a:cubicBezTo>
                  <a:pt x="91" y="86"/>
                  <a:pt x="91" y="86"/>
                  <a:pt x="91" y="86"/>
                </a:cubicBezTo>
                <a:cubicBezTo>
                  <a:pt x="91" y="86"/>
                  <a:pt x="91" y="86"/>
                  <a:pt x="91" y="86"/>
                </a:cubicBezTo>
                <a:cubicBezTo>
                  <a:pt x="101" y="66"/>
                  <a:pt x="94" y="42"/>
                  <a:pt x="76" y="30"/>
                </a:cubicBezTo>
                <a:cubicBezTo>
                  <a:pt x="76" y="29"/>
                  <a:pt x="76" y="29"/>
                  <a:pt x="76" y="29"/>
                </a:cubicBezTo>
                <a:cubicBezTo>
                  <a:pt x="70" y="26"/>
                  <a:pt x="70" y="26"/>
                  <a:pt x="70" y="26"/>
                </a:cubicBezTo>
                <a:cubicBezTo>
                  <a:pt x="70" y="26"/>
                  <a:pt x="70" y="26"/>
                  <a:pt x="70" y="26"/>
                </a:cubicBezTo>
                <a:cubicBezTo>
                  <a:pt x="50" y="17"/>
                  <a:pt x="26" y="23"/>
                  <a:pt x="13" y="41"/>
                </a:cubicBezTo>
                <a:cubicBezTo>
                  <a:pt x="13" y="41"/>
                  <a:pt x="13" y="41"/>
                  <a:pt x="13" y="41"/>
                </a:cubicBezTo>
                <a:cubicBezTo>
                  <a:pt x="9" y="47"/>
                  <a:pt x="9" y="47"/>
                  <a:pt x="9" y="47"/>
                </a:cubicBezTo>
                <a:cubicBezTo>
                  <a:pt x="10" y="47"/>
                  <a:pt x="10" y="47"/>
                  <a:pt x="10" y="47"/>
                </a:cubicBezTo>
                <a:cubicBezTo>
                  <a:pt x="0" y="67"/>
                  <a:pt x="7" y="91"/>
                  <a:pt x="25" y="104"/>
                </a:cubicBezTo>
                <a:close/>
                <a:moveTo>
                  <a:pt x="17" y="85"/>
                </a:moveTo>
                <a:cubicBezTo>
                  <a:pt x="15" y="82"/>
                  <a:pt x="14" y="78"/>
                  <a:pt x="13" y="75"/>
                </a:cubicBezTo>
                <a:cubicBezTo>
                  <a:pt x="15" y="75"/>
                  <a:pt x="17" y="76"/>
                  <a:pt x="18" y="76"/>
                </a:cubicBezTo>
                <a:cubicBezTo>
                  <a:pt x="18" y="79"/>
                  <a:pt x="17" y="82"/>
                  <a:pt x="17" y="85"/>
                </a:cubicBezTo>
                <a:close/>
                <a:moveTo>
                  <a:pt x="28" y="98"/>
                </a:moveTo>
                <a:cubicBezTo>
                  <a:pt x="27" y="96"/>
                  <a:pt x="25" y="95"/>
                  <a:pt x="23" y="94"/>
                </a:cubicBezTo>
                <a:cubicBezTo>
                  <a:pt x="23" y="88"/>
                  <a:pt x="24" y="83"/>
                  <a:pt x="25" y="78"/>
                </a:cubicBezTo>
                <a:cubicBezTo>
                  <a:pt x="29" y="79"/>
                  <a:pt x="33" y="81"/>
                  <a:pt x="37" y="83"/>
                </a:cubicBezTo>
                <a:lnTo>
                  <a:pt x="28" y="98"/>
                </a:lnTo>
                <a:close/>
                <a:moveTo>
                  <a:pt x="66" y="80"/>
                </a:moveTo>
                <a:cubicBezTo>
                  <a:pt x="64" y="83"/>
                  <a:pt x="61" y="86"/>
                  <a:pt x="58" y="89"/>
                </a:cubicBezTo>
                <a:cubicBezTo>
                  <a:pt x="54" y="86"/>
                  <a:pt x="50" y="83"/>
                  <a:pt x="46" y="81"/>
                </a:cubicBezTo>
                <a:cubicBezTo>
                  <a:pt x="52" y="72"/>
                  <a:pt x="52" y="72"/>
                  <a:pt x="52" y="72"/>
                </a:cubicBezTo>
                <a:lnTo>
                  <a:pt x="66" y="80"/>
                </a:lnTo>
                <a:close/>
                <a:moveTo>
                  <a:pt x="55" y="66"/>
                </a:moveTo>
                <a:cubicBezTo>
                  <a:pt x="61" y="56"/>
                  <a:pt x="61" y="56"/>
                  <a:pt x="61" y="56"/>
                </a:cubicBezTo>
                <a:cubicBezTo>
                  <a:pt x="65" y="58"/>
                  <a:pt x="70" y="60"/>
                  <a:pt x="74" y="62"/>
                </a:cubicBezTo>
                <a:cubicBezTo>
                  <a:pt x="73" y="66"/>
                  <a:pt x="71" y="70"/>
                  <a:pt x="69" y="74"/>
                </a:cubicBezTo>
                <a:lnTo>
                  <a:pt x="55" y="66"/>
                </a:lnTo>
                <a:close/>
                <a:moveTo>
                  <a:pt x="49" y="62"/>
                </a:moveTo>
                <a:cubicBezTo>
                  <a:pt x="35" y="54"/>
                  <a:pt x="35" y="54"/>
                  <a:pt x="35" y="54"/>
                </a:cubicBezTo>
                <a:cubicBezTo>
                  <a:pt x="37" y="50"/>
                  <a:pt x="40" y="47"/>
                  <a:pt x="43" y="44"/>
                </a:cubicBezTo>
                <a:cubicBezTo>
                  <a:pt x="46" y="47"/>
                  <a:pt x="50" y="50"/>
                  <a:pt x="55" y="53"/>
                </a:cubicBezTo>
                <a:lnTo>
                  <a:pt x="49" y="62"/>
                </a:lnTo>
                <a:close/>
                <a:moveTo>
                  <a:pt x="46" y="68"/>
                </a:moveTo>
                <a:cubicBezTo>
                  <a:pt x="40" y="77"/>
                  <a:pt x="40" y="77"/>
                  <a:pt x="40" y="77"/>
                </a:cubicBezTo>
                <a:cubicBezTo>
                  <a:pt x="36" y="75"/>
                  <a:pt x="32" y="73"/>
                  <a:pt x="27" y="71"/>
                </a:cubicBezTo>
                <a:cubicBezTo>
                  <a:pt x="28" y="67"/>
                  <a:pt x="29" y="63"/>
                  <a:pt x="31" y="60"/>
                </a:cubicBezTo>
                <a:lnTo>
                  <a:pt x="46" y="68"/>
                </a:lnTo>
                <a:close/>
                <a:moveTo>
                  <a:pt x="41" y="104"/>
                </a:moveTo>
                <a:cubicBezTo>
                  <a:pt x="38" y="103"/>
                  <a:pt x="36" y="102"/>
                  <a:pt x="34" y="101"/>
                </a:cubicBezTo>
                <a:cubicBezTo>
                  <a:pt x="43" y="87"/>
                  <a:pt x="43" y="87"/>
                  <a:pt x="43" y="87"/>
                </a:cubicBezTo>
                <a:cubicBezTo>
                  <a:pt x="47" y="89"/>
                  <a:pt x="50" y="91"/>
                  <a:pt x="53" y="94"/>
                </a:cubicBezTo>
                <a:cubicBezTo>
                  <a:pt x="50" y="98"/>
                  <a:pt x="45" y="101"/>
                  <a:pt x="41" y="104"/>
                </a:cubicBezTo>
                <a:close/>
                <a:moveTo>
                  <a:pt x="52" y="105"/>
                </a:moveTo>
                <a:cubicBezTo>
                  <a:pt x="54" y="103"/>
                  <a:pt x="56" y="101"/>
                  <a:pt x="58" y="99"/>
                </a:cubicBezTo>
                <a:cubicBezTo>
                  <a:pt x="60" y="100"/>
                  <a:pt x="61" y="102"/>
                  <a:pt x="62" y="103"/>
                </a:cubicBezTo>
                <a:cubicBezTo>
                  <a:pt x="59" y="104"/>
                  <a:pt x="55" y="105"/>
                  <a:pt x="52" y="105"/>
                </a:cubicBezTo>
                <a:close/>
                <a:moveTo>
                  <a:pt x="68" y="100"/>
                </a:moveTo>
                <a:cubicBezTo>
                  <a:pt x="67" y="98"/>
                  <a:pt x="65" y="97"/>
                  <a:pt x="63" y="95"/>
                </a:cubicBezTo>
                <a:cubicBezTo>
                  <a:pt x="67" y="91"/>
                  <a:pt x="70" y="88"/>
                  <a:pt x="73" y="84"/>
                </a:cubicBezTo>
                <a:cubicBezTo>
                  <a:pt x="82" y="89"/>
                  <a:pt x="82" y="89"/>
                  <a:pt x="82" y="89"/>
                </a:cubicBezTo>
                <a:cubicBezTo>
                  <a:pt x="78" y="94"/>
                  <a:pt x="73" y="98"/>
                  <a:pt x="68" y="100"/>
                </a:cubicBezTo>
                <a:close/>
                <a:moveTo>
                  <a:pt x="84" y="49"/>
                </a:moveTo>
                <a:cubicBezTo>
                  <a:pt x="86" y="52"/>
                  <a:pt x="87" y="55"/>
                  <a:pt x="88" y="59"/>
                </a:cubicBezTo>
                <a:cubicBezTo>
                  <a:pt x="86" y="59"/>
                  <a:pt x="84" y="58"/>
                  <a:pt x="83" y="57"/>
                </a:cubicBezTo>
                <a:cubicBezTo>
                  <a:pt x="83" y="55"/>
                  <a:pt x="84" y="52"/>
                  <a:pt x="84" y="49"/>
                </a:cubicBezTo>
                <a:close/>
                <a:moveTo>
                  <a:pt x="88" y="66"/>
                </a:moveTo>
                <a:cubicBezTo>
                  <a:pt x="89" y="71"/>
                  <a:pt x="88" y="77"/>
                  <a:pt x="85" y="83"/>
                </a:cubicBezTo>
                <a:cubicBezTo>
                  <a:pt x="76" y="78"/>
                  <a:pt x="76" y="78"/>
                  <a:pt x="76" y="78"/>
                </a:cubicBezTo>
                <a:cubicBezTo>
                  <a:pt x="78" y="73"/>
                  <a:pt x="80" y="69"/>
                  <a:pt x="81" y="64"/>
                </a:cubicBezTo>
                <a:cubicBezTo>
                  <a:pt x="84" y="64"/>
                  <a:pt x="86" y="65"/>
                  <a:pt x="88" y="66"/>
                </a:cubicBezTo>
                <a:close/>
                <a:moveTo>
                  <a:pt x="72" y="36"/>
                </a:moveTo>
                <a:cubicBezTo>
                  <a:pt x="74" y="37"/>
                  <a:pt x="76" y="38"/>
                  <a:pt x="77" y="40"/>
                </a:cubicBezTo>
                <a:cubicBezTo>
                  <a:pt x="77" y="45"/>
                  <a:pt x="77" y="51"/>
                  <a:pt x="76" y="56"/>
                </a:cubicBezTo>
                <a:cubicBezTo>
                  <a:pt x="72" y="54"/>
                  <a:pt x="68" y="52"/>
                  <a:pt x="64" y="50"/>
                </a:cubicBezTo>
                <a:lnTo>
                  <a:pt x="72" y="36"/>
                </a:lnTo>
                <a:close/>
                <a:moveTo>
                  <a:pt x="60" y="30"/>
                </a:moveTo>
                <a:cubicBezTo>
                  <a:pt x="62" y="31"/>
                  <a:pt x="64" y="31"/>
                  <a:pt x="66" y="32"/>
                </a:cubicBezTo>
                <a:cubicBezTo>
                  <a:pt x="58" y="47"/>
                  <a:pt x="58" y="47"/>
                  <a:pt x="58" y="47"/>
                </a:cubicBezTo>
                <a:cubicBezTo>
                  <a:pt x="54" y="44"/>
                  <a:pt x="51" y="42"/>
                  <a:pt x="47" y="39"/>
                </a:cubicBezTo>
                <a:cubicBezTo>
                  <a:pt x="51" y="36"/>
                  <a:pt x="56" y="33"/>
                  <a:pt x="60" y="30"/>
                </a:cubicBezTo>
                <a:close/>
                <a:moveTo>
                  <a:pt x="49" y="29"/>
                </a:moveTo>
                <a:cubicBezTo>
                  <a:pt x="47" y="30"/>
                  <a:pt x="44" y="32"/>
                  <a:pt x="42" y="34"/>
                </a:cubicBezTo>
                <a:cubicBezTo>
                  <a:pt x="41" y="33"/>
                  <a:pt x="40" y="32"/>
                  <a:pt x="39" y="31"/>
                </a:cubicBezTo>
                <a:cubicBezTo>
                  <a:pt x="42" y="30"/>
                  <a:pt x="46" y="29"/>
                  <a:pt x="49" y="29"/>
                </a:cubicBezTo>
                <a:close/>
                <a:moveTo>
                  <a:pt x="33" y="33"/>
                </a:moveTo>
                <a:cubicBezTo>
                  <a:pt x="34" y="35"/>
                  <a:pt x="36" y="37"/>
                  <a:pt x="38" y="38"/>
                </a:cubicBezTo>
                <a:cubicBezTo>
                  <a:pt x="34" y="42"/>
                  <a:pt x="31" y="46"/>
                  <a:pt x="28" y="50"/>
                </a:cubicBezTo>
                <a:cubicBezTo>
                  <a:pt x="19" y="45"/>
                  <a:pt x="19" y="45"/>
                  <a:pt x="19" y="45"/>
                </a:cubicBezTo>
                <a:cubicBezTo>
                  <a:pt x="23" y="40"/>
                  <a:pt x="27" y="36"/>
                  <a:pt x="33" y="33"/>
                </a:cubicBezTo>
                <a:close/>
                <a:moveTo>
                  <a:pt x="16" y="51"/>
                </a:moveTo>
                <a:cubicBezTo>
                  <a:pt x="25" y="56"/>
                  <a:pt x="25" y="56"/>
                  <a:pt x="25" y="56"/>
                </a:cubicBezTo>
                <a:cubicBezTo>
                  <a:pt x="23" y="60"/>
                  <a:pt x="21" y="65"/>
                  <a:pt x="20" y="70"/>
                </a:cubicBezTo>
                <a:cubicBezTo>
                  <a:pt x="17" y="69"/>
                  <a:pt x="15" y="68"/>
                  <a:pt x="12" y="68"/>
                </a:cubicBezTo>
                <a:cubicBezTo>
                  <a:pt x="12" y="62"/>
                  <a:pt x="13" y="56"/>
                  <a:pt x="16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67" name="Freeform 34"/>
          <p:cNvSpPr>
            <a:spLocks noEditPoints="1"/>
          </p:cNvSpPr>
          <p:nvPr/>
        </p:nvSpPr>
        <p:spPr bwMode="auto">
          <a:xfrm>
            <a:off x="6575425" y="2562225"/>
            <a:ext cx="788035" cy="794385"/>
          </a:xfrm>
          <a:custGeom>
            <a:avLst/>
            <a:gdLst>
              <a:gd name="T0" fmla="*/ 35 w 144"/>
              <a:gd name="T1" fmla="*/ 17 h 132"/>
              <a:gd name="T2" fmla="*/ 109 w 144"/>
              <a:gd name="T3" fmla="*/ 17 h 132"/>
              <a:gd name="T4" fmla="*/ 117 w 144"/>
              <a:gd name="T5" fmla="*/ 9 h 132"/>
              <a:gd name="T6" fmla="*/ 109 w 144"/>
              <a:gd name="T7" fmla="*/ 0 h 132"/>
              <a:gd name="T8" fmla="*/ 35 w 144"/>
              <a:gd name="T9" fmla="*/ 0 h 132"/>
              <a:gd name="T10" fmla="*/ 27 w 144"/>
              <a:gd name="T11" fmla="*/ 9 h 132"/>
              <a:gd name="T12" fmla="*/ 35 w 144"/>
              <a:gd name="T13" fmla="*/ 17 h 132"/>
              <a:gd name="T14" fmla="*/ 109 w 144"/>
              <a:gd name="T15" fmla="*/ 25 h 132"/>
              <a:gd name="T16" fmla="*/ 109 w 144"/>
              <a:gd name="T17" fmla="*/ 25 h 132"/>
              <a:gd name="T18" fmla="*/ 35 w 144"/>
              <a:gd name="T19" fmla="*/ 25 h 132"/>
              <a:gd name="T20" fmla="*/ 35 w 144"/>
              <a:gd name="T21" fmla="*/ 25 h 132"/>
              <a:gd name="T22" fmla="*/ 16 w 144"/>
              <a:gd name="T23" fmla="*/ 67 h 132"/>
              <a:gd name="T24" fmla="*/ 52 w 144"/>
              <a:gd name="T25" fmla="*/ 93 h 132"/>
              <a:gd name="T26" fmla="*/ 64 w 144"/>
              <a:gd name="T27" fmla="*/ 107 h 132"/>
              <a:gd name="T28" fmla="*/ 64 w 144"/>
              <a:gd name="T29" fmla="*/ 116 h 132"/>
              <a:gd name="T30" fmla="*/ 66 w 144"/>
              <a:gd name="T31" fmla="*/ 117 h 132"/>
              <a:gd name="T32" fmla="*/ 64 w 144"/>
              <a:gd name="T33" fmla="*/ 120 h 132"/>
              <a:gd name="T34" fmla="*/ 47 w 144"/>
              <a:gd name="T35" fmla="*/ 120 h 132"/>
              <a:gd name="T36" fmla="*/ 39 w 144"/>
              <a:gd name="T37" fmla="*/ 128 h 132"/>
              <a:gd name="T38" fmla="*/ 39 w 144"/>
              <a:gd name="T39" fmla="*/ 132 h 132"/>
              <a:gd name="T40" fmla="*/ 105 w 144"/>
              <a:gd name="T41" fmla="*/ 132 h 132"/>
              <a:gd name="T42" fmla="*/ 105 w 144"/>
              <a:gd name="T43" fmla="*/ 128 h 132"/>
              <a:gd name="T44" fmla="*/ 97 w 144"/>
              <a:gd name="T45" fmla="*/ 120 h 132"/>
              <a:gd name="T46" fmla="*/ 80 w 144"/>
              <a:gd name="T47" fmla="*/ 120 h 132"/>
              <a:gd name="T48" fmla="*/ 78 w 144"/>
              <a:gd name="T49" fmla="*/ 117 h 132"/>
              <a:gd name="T50" fmla="*/ 80 w 144"/>
              <a:gd name="T51" fmla="*/ 116 h 132"/>
              <a:gd name="T52" fmla="*/ 80 w 144"/>
              <a:gd name="T53" fmla="*/ 107 h 132"/>
              <a:gd name="T54" fmla="*/ 92 w 144"/>
              <a:gd name="T55" fmla="*/ 93 h 132"/>
              <a:gd name="T56" fmla="*/ 127 w 144"/>
              <a:gd name="T57" fmla="*/ 67 h 132"/>
              <a:gd name="T58" fmla="*/ 109 w 144"/>
              <a:gd name="T59" fmla="*/ 25 h 132"/>
              <a:gd name="T60" fmla="*/ 24 w 144"/>
              <a:gd name="T61" fmla="*/ 63 h 132"/>
              <a:gd name="T62" fmla="*/ 37 w 144"/>
              <a:gd name="T63" fmla="*/ 37 h 132"/>
              <a:gd name="T64" fmla="*/ 48 w 144"/>
              <a:gd name="T65" fmla="*/ 84 h 132"/>
              <a:gd name="T66" fmla="*/ 24 w 144"/>
              <a:gd name="T67" fmla="*/ 63 h 132"/>
              <a:gd name="T68" fmla="*/ 47 w 144"/>
              <a:gd name="T69" fmla="*/ 37 h 132"/>
              <a:gd name="T70" fmla="*/ 60 w 144"/>
              <a:gd name="T71" fmla="*/ 37 h 132"/>
              <a:gd name="T72" fmla="*/ 64 w 144"/>
              <a:gd name="T73" fmla="*/ 99 h 132"/>
              <a:gd name="T74" fmla="*/ 47 w 144"/>
              <a:gd name="T75" fmla="*/ 37 h 132"/>
              <a:gd name="T76" fmla="*/ 120 w 144"/>
              <a:gd name="T77" fmla="*/ 63 h 132"/>
              <a:gd name="T78" fmla="*/ 96 w 144"/>
              <a:gd name="T79" fmla="*/ 84 h 132"/>
              <a:gd name="T80" fmla="*/ 107 w 144"/>
              <a:gd name="T81" fmla="*/ 37 h 132"/>
              <a:gd name="T82" fmla="*/ 120 w 144"/>
              <a:gd name="T83" fmla="*/ 63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44" h="132">
                <a:moveTo>
                  <a:pt x="35" y="17"/>
                </a:moveTo>
                <a:cubicBezTo>
                  <a:pt x="109" y="17"/>
                  <a:pt x="109" y="17"/>
                  <a:pt x="109" y="17"/>
                </a:cubicBezTo>
                <a:cubicBezTo>
                  <a:pt x="113" y="17"/>
                  <a:pt x="117" y="13"/>
                  <a:pt x="117" y="9"/>
                </a:cubicBezTo>
                <a:cubicBezTo>
                  <a:pt x="117" y="4"/>
                  <a:pt x="113" y="0"/>
                  <a:pt x="109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0" y="0"/>
                  <a:pt x="27" y="4"/>
                  <a:pt x="27" y="9"/>
                </a:cubicBezTo>
                <a:cubicBezTo>
                  <a:pt x="27" y="13"/>
                  <a:pt x="30" y="17"/>
                  <a:pt x="35" y="17"/>
                </a:cubicBezTo>
                <a:close/>
                <a:moveTo>
                  <a:pt x="109" y="25"/>
                </a:moveTo>
                <a:cubicBezTo>
                  <a:pt x="109" y="25"/>
                  <a:pt x="109" y="25"/>
                  <a:pt x="109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19" y="26"/>
                  <a:pt x="0" y="32"/>
                  <a:pt x="16" y="67"/>
                </a:cubicBezTo>
                <a:cubicBezTo>
                  <a:pt x="27" y="90"/>
                  <a:pt x="43" y="92"/>
                  <a:pt x="52" y="93"/>
                </a:cubicBezTo>
                <a:cubicBezTo>
                  <a:pt x="55" y="102"/>
                  <a:pt x="59" y="107"/>
                  <a:pt x="64" y="107"/>
                </a:cubicBezTo>
                <a:cubicBezTo>
                  <a:pt x="64" y="112"/>
                  <a:pt x="64" y="116"/>
                  <a:pt x="64" y="116"/>
                </a:cubicBezTo>
                <a:cubicBezTo>
                  <a:pt x="66" y="117"/>
                  <a:pt x="66" y="117"/>
                  <a:pt x="66" y="117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47" y="120"/>
                  <a:pt x="47" y="120"/>
                  <a:pt x="47" y="120"/>
                </a:cubicBezTo>
                <a:cubicBezTo>
                  <a:pt x="47" y="120"/>
                  <a:pt x="39" y="120"/>
                  <a:pt x="39" y="128"/>
                </a:cubicBezTo>
                <a:cubicBezTo>
                  <a:pt x="39" y="132"/>
                  <a:pt x="39" y="132"/>
                  <a:pt x="39" y="132"/>
                </a:cubicBezTo>
                <a:cubicBezTo>
                  <a:pt x="105" y="132"/>
                  <a:pt x="105" y="132"/>
                  <a:pt x="105" y="132"/>
                </a:cubicBezTo>
                <a:cubicBezTo>
                  <a:pt x="105" y="132"/>
                  <a:pt x="105" y="132"/>
                  <a:pt x="105" y="128"/>
                </a:cubicBezTo>
                <a:cubicBezTo>
                  <a:pt x="105" y="120"/>
                  <a:pt x="97" y="120"/>
                  <a:pt x="97" y="120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78" y="117"/>
                  <a:pt x="78" y="117"/>
                  <a:pt x="78" y="117"/>
                </a:cubicBezTo>
                <a:cubicBezTo>
                  <a:pt x="80" y="116"/>
                  <a:pt x="80" y="116"/>
                  <a:pt x="80" y="116"/>
                </a:cubicBezTo>
                <a:cubicBezTo>
                  <a:pt x="80" y="116"/>
                  <a:pt x="80" y="112"/>
                  <a:pt x="80" y="107"/>
                </a:cubicBezTo>
                <a:cubicBezTo>
                  <a:pt x="84" y="107"/>
                  <a:pt x="88" y="102"/>
                  <a:pt x="92" y="93"/>
                </a:cubicBezTo>
                <a:cubicBezTo>
                  <a:pt x="101" y="92"/>
                  <a:pt x="116" y="90"/>
                  <a:pt x="127" y="67"/>
                </a:cubicBezTo>
                <a:cubicBezTo>
                  <a:pt x="144" y="32"/>
                  <a:pt x="125" y="26"/>
                  <a:pt x="109" y="25"/>
                </a:cubicBezTo>
                <a:close/>
                <a:moveTo>
                  <a:pt x="24" y="63"/>
                </a:moveTo>
                <a:cubicBezTo>
                  <a:pt x="14" y="40"/>
                  <a:pt x="26" y="37"/>
                  <a:pt x="37" y="37"/>
                </a:cubicBezTo>
                <a:cubicBezTo>
                  <a:pt x="39" y="49"/>
                  <a:pt x="43" y="68"/>
                  <a:pt x="48" y="84"/>
                </a:cubicBezTo>
                <a:cubicBezTo>
                  <a:pt x="41" y="82"/>
                  <a:pt x="31" y="79"/>
                  <a:pt x="24" y="63"/>
                </a:cubicBezTo>
                <a:close/>
                <a:moveTo>
                  <a:pt x="47" y="37"/>
                </a:moveTo>
                <a:cubicBezTo>
                  <a:pt x="47" y="37"/>
                  <a:pt x="55" y="37"/>
                  <a:pt x="60" y="37"/>
                </a:cubicBezTo>
                <a:cubicBezTo>
                  <a:pt x="60" y="66"/>
                  <a:pt x="60" y="74"/>
                  <a:pt x="64" y="99"/>
                </a:cubicBezTo>
                <a:cubicBezTo>
                  <a:pt x="51" y="74"/>
                  <a:pt x="47" y="37"/>
                  <a:pt x="47" y="37"/>
                </a:cubicBezTo>
                <a:close/>
                <a:moveTo>
                  <a:pt x="120" y="63"/>
                </a:moveTo>
                <a:cubicBezTo>
                  <a:pt x="113" y="79"/>
                  <a:pt x="102" y="82"/>
                  <a:pt x="96" y="84"/>
                </a:cubicBezTo>
                <a:cubicBezTo>
                  <a:pt x="101" y="68"/>
                  <a:pt x="105" y="49"/>
                  <a:pt x="107" y="37"/>
                </a:cubicBezTo>
                <a:cubicBezTo>
                  <a:pt x="118" y="37"/>
                  <a:pt x="130" y="40"/>
                  <a:pt x="120" y="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60" name="Freeform 118"/>
          <p:cNvSpPr>
            <a:spLocks noEditPoints="1"/>
          </p:cNvSpPr>
          <p:nvPr/>
        </p:nvSpPr>
        <p:spPr bwMode="auto">
          <a:xfrm>
            <a:off x="4800600" y="4107815"/>
            <a:ext cx="693420" cy="828040"/>
          </a:xfrm>
          <a:custGeom>
            <a:avLst/>
            <a:gdLst>
              <a:gd name="T0" fmla="*/ 89 w 98"/>
              <a:gd name="T1" fmla="*/ 52 h 132"/>
              <a:gd name="T2" fmla="*/ 89 w 98"/>
              <a:gd name="T3" fmla="*/ 40 h 132"/>
              <a:gd name="T4" fmla="*/ 49 w 98"/>
              <a:gd name="T5" fmla="*/ 0 h 132"/>
              <a:gd name="T6" fmla="*/ 9 w 98"/>
              <a:gd name="T7" fmla="*/ 40 h 132"/>
              <a:gd name="T8" fmla="*/ 9 w 98"/>
              <a:gd name="T9" fmla="*/ 52 h 132"/>
              <a:gd name="T10" fmla="*/ 0 w 98"/>
              <a:gd name="T11" fmla="*/ 52 h 132"/>
              <a:gd name="T12" fmla="*/ 0 w 98"/>
              <a:gd name="T13" fmla="*/ 132 h 132"/>
              <a:gd name="T14" fmla="*/ 98 w 98"/>
              <a:gd name="T15" fmla="*/ 132 h 132"/>
              <a:gd name="T16" fmla="*/ 98 w 98"/>
              <a:gd name="T17" fmla="*/ 52 h 132"/>
              <a:gd name="T18" fmla="*/ 89 w 98"/>
              <a:gd name="T19" fmla="*/ 52 h 132"/>
              <a:gd name="T20" fmla="*/ 71 w 98"/>
              <a:gd name="T21" fmla="*/ 52 h 132"/>
              <a:gd name="T22" fmla="*/ 27 w 98"/>
              <a:gd name="T23" fmla="*/ 52 h 132"/>
              <a:gd name="T24" fmla="*/ 27 w 98"/>
              <a:gd name="T25" fmla="*/ 40 h 132"/>
              <a:gd name="T26" fmla="*/ 49 w 98"/>
              <a:gd name="T27" fmla="*/ 18 h 132"/>
              <a:gd name="T28" fmla="*/ 71 w 98"/>
              <a:gd name="T29" fmla="*/ 40 h 132"/>
              <a:gd name="T30" fmla="*/ 71 w 98"/>
              <a:gd name="T31" fmla="*/ 52 h 132"/>
              <a:gd name="T32" fmla="*/ 58 w 98"/>
              <a:gd name="T33" fmla="*/ 112 h 132"/>
              <a:gd name="T34" fmla="*/ 40 w 98"/>
              <a:gd name="T35" fmla="*/ 112 h 132"/>
              <a:gd name="T36" fmla="*/ 44 w 98"/>
              <a:gd name="T37" fmla="*/ 96 h 132"/>
              <a:gd name="T38" fmla="*/ 38 w 98"/>
              <a:gd name="T39" fmla="*/ 86 h 132"/>
              <a:gd name="T40" fmla="*/ 49 w 98"/>
              <a:gd name="T41" fmla="*/ 75 h 132"/>
              <a:gd name="T42" fmla="*/ 60 w 98"/>
              <a:gd name="T43" fmla="*/ 86 h 132"/>
              <a:gd name="T44" fmla="*/ 54 w 98"/>
              <a:gd name="T45" fmla="*/ 96 h 132"/>
              <a:gd name="T46" fmla="*/ 58 w 98"/>
              <a:gd name="T47" fmla="*/ 112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98" h="132">
                <a:moveTo>
                  <a:pt x="89" y="52"/>
                </a:moveTo>
                <a:cubicBezTo>
                  <a:pt x="89" y="40"/>
                  <a:pt x="89" y="40"/>
                  <a:pt x="89" y="40"/>
                </a:cubicBezTo>
                <a:cubicBezTo>
                  <a:pt x="89" y="18"/>
                  <a:pt x="71" y="0"/>
                  <a:pt x="49" y="0"/>
                </a:cubicBezTo>
                <a:cubicBezTo>
                  <a:pt x="27" y="0"/>
                  <a:pt x="9" y="18"/>
                  <a:pt x="9" y="40"/>
                </a:cubicBezTo>
                <a:cubicBezTo>
                  <a:pt x="9" y="52"/>
                  <a:pt x="9" y="52"/>
                  <a:pt x="9" y="5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132"/>
                  <a:pt x="0" y="132"/>
                  <a:pt x="0" y="132"/>
                </a:cubicBezTo>
                <a:cubicBezTo>
                  <a:pt x="98" y="132"/>
                  <a:pt x="98" y="132"/>
                  <a:pt x="98" y="132"/>
                </a:cubicBezTo>
                <a:cubicBezTo>
                  <a:pt x="98" y="52"/>
                  <a:pt x="98" y="52"/>
                  <a:pt x="98" y="52"/>
                </a:cubicBezTo>
                <a:lnTo>
                  <a:pt x="89" y="52"/>
                </a:lnTo>
                <a:close/>
                <a:moveTo>
                  <a:pt x="71" y="52"/>
                </a:moveTo>
                <a:cubicBezTo>
                  <a:pt x="27" y="52"/>
                  <a:pt x="27" y="52"/>
                  <a:pt x="27" y="52"/>
                </a:cubicBezTo>
                <a:cubicBezTo>
                  <a:pt x="27" y="40"/>
                  <a:pt x="27" y="40"/>
                  <a:pt x="27" y="40"/>
                </a:cubicBezTo>
                <a:cubicBezTo>
                  <a:pt x="27" y="28"/>
                  <a:pt x="37" y="18"/>
                  <a:pt x="49" y="18"/>
                </a:cubicBezTo>
                <a:cubicBezTo>
                  <a:pt x="61" y="18"/>
                  <a:pt x="71" y="28"/>
                  <a:pt x="71" y="40"/>
                </a:cubicBezTo>
                <a:lnTo>
                  <a:pt x="71" y="52"/>
                </a:lnTo>
                <a:close/>
                <a:moveTo>
                  <a:pt x="58" y="112"/>
                </a:moveTo>
                <a:cubicBezTo>
                  <a:pt x="40" y="112"/>
                  <a:pt x="40" y="112"/>
                  <a:pt x="40" y="112"/>
                </a:cubicBezTo>
                <a:cubicBezTo>
                  <a:pt x="44" y="96"/>
                  <a:pt x="44" y="96"/>
                  <a:pt x="44" y="96"/>
                </a:cubicBezTo>
                <a:cubicBezTo>
                  <a:pt x="40" y="94"/>
                  <a:pt x="38" y="91"/>
                  <a:pt x="38" y="86"/>
                </a:cubicBezTo>
                <a:cubicBezTo>
                  <a:pt x="38" y="80"/>
                  <a:pt x="43" y="75"/>
                  <a:pt x="49" y="75"/>
                </a:cubicBezTo>
                <a:cubicBezTo>
                  <a:pt x="55" y="75"/>
                  <a:pt x="60" y="80"/>
                  <a:pt x="60" y="86"/>
                </a:cubicBezTo>
                <a:cubicBezTo>
                  <a:pt x="60" y="91"/>
                  <a:pt x="57" y="94"/>
                  <a:pt x="54" y="96"/>
                </a:cubicBezTo>
                <a:lnTo>
                  <a:pt x="58" y="1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28" name="Freeform 72"/>
          <p:cNvSpPr>
            <a:spLocks noEditPoints="1"/>
          </p:cNvSpPr>
          <p:nvPr/>
        </p:nvSpPr>
        <p:spPr bwMode="auto">
          <a:xfrm>
            <a:off x="6470015" y="4086225"/>
            <a:ext cx="1127760" cy="953770"/>
          </a:xfrm>
          <a:custGeom>
            <a:avLst/>
            <a:gdLst>
              <a:gd name="T0" fmla="*/ 180 w 213"/>
              <a:gd name="T1" fmla="*/ 0 h 185"/>
              <a:gd name="T2" fmla="*/ 158 w 213"/>
              <a:gd name="T3" fmla="*/ 0 h 185"/>
              <a:gd name="T4" fmla="*/ 158 w 213"/>
              <a:gd name="T5" fmla="*/ 136 h 185"/>
              <a:gd name="T6" fmla="*/ 180 w 213"/>
              <a:gd name="T7" fmla="*/ 136 h 185"/>
              <a:gd name="T8" fmla="*/ 180 w 213"/>
              <a:gd name="T9" fmla="*/ 0 h 185"/>
              <a:gd name="T10" fmla="*/ 153 w 213"/>
              <a:gd name="T11" fmla="*/ 54 h 185"/>
              <a:gd name="T12" fmla="*/ 131 w 213"/>
              <a:gd name="T13" fmla="*/ 54 h 185"/>
              <a:gd name="T14" fmla="*/ 131 w 213"/>
              <a:gd name="T15" fmla="*/ 136 h 185"/>
              <a:gd name="T16" fmla="*/ 153 w 213"/>
              <a:gd name="T17" fmla="*/ 136 h 185"/>
              <a:gd name="T18" fmla="*/ 153 w 213"/>
              <a:gd name="T19" fmla="*/ 54 h 185"/>
              <a:gd name="T20" fmla="*/ 98 w 213"/>
              <a:gd name="T21" fmla="*/ 87 h 185"/>
              <a:gd name="T22" fmla="*/ 76 w 213"/>
              <a:gd name="T23" fmla="*/ 87 h 185"/>
              <a:gd name="T24" fmla="*/ 76 w 213"/>
              <a:gd name="T25" fmla="*/ 136 h 185"/>
              <a:gd name="T26" fmla="*/ 98 w 213"/>
              <a:gd name="T27" fmla="*/ 136 h 185"/>
              <a:gd name="T28" fmla="*/ 98 w 213"/>
              <a:gd name="T29" fmla="*/ 87 h 185"/>
              <a:gd name="T30" fmla="*/ 125 w 213"/>
              <a:gd name="T31" fmla="*/ 33 h 185"/>
              <a:gd name="T32" fmla="*/ 103 w 213"/>
              <a:gd name="T33" fmla="*/ 33 h 185"/>
              <a:gd name="T34" fmla="*/ 103 w 213"/>
              <a:gd name="T35" fmla="*/ 136 h 185"/>
              <a:gd name="T36" fmla="*/ 125 w 213"/>
              <a:gd name="T37" fmla="*/ 136 h 185"/>
              <a:gd name="T38" fmla="*/ 125 w 213"/>
              <a:gd name="T39" fmla="*/ 33 h 185"/>
              <a:gd name="T40" fmla="*/ 71 w 213"/>
              <a:gd name="T41" fmla="*/ 71 h 185"/>
              <a:gd name="T42" fmla="*/ 49 w 213"/>
              <a:gd name="T43" fmla="*/ 71 h 185"/>
              <a:gd name="T44" fmla="*/ 49 w 213"/>
              <a:gd name="T45" fmla="*/ 136 h 185"/>
              <a:gd name="T46" fmla="*/ 71 w 213"/>
              <a:gd name="T47" fmla="*/ 136 h 185"/>
              <a:gd name="T48" fmla="*/ 71 w 213"/>
              <a:gd name="T49" fmla="*/ 71 h 185"/>
              <a:gd name="T50" fmla="*/ 38 w 213"/>
              <a:gd name="T51" fmla="*/ 146 h 185"/>
              <a:gd name="T52" fmla="*/ 38 w 213"/>
              <a:gd name="T53" fmla="*/ 5 h 185"/>
              <a:gd name="T54" fmla="*/ 27 w 213"/>
              <a:gd name="T55" fmla="*/ 5 h 185"/>
              <a:gd name="T56" fmla="*/ 27 w 213"/>
              <a:gd name="T57" fmla="*/ 146 h 185"/>
              <a:gd name="T58" fmla="*/ 0 w 213"/>
              <a:gd name="T59" fmla="*/ 146 h 185"/>
              <a:gd name="T60" fmla="*/ 0 w 213"/>
              <a:gd name="T61" fmla="*/ 157 h 185"/>
              <a:gd name="T62" fmla="*/ 27 w 213"/>
              <a:gd name="T63" fmla="*/ 157 h 185"/>
              <a:gd name="T64" fmla="*/ 27 w 213"/>
              <a:gd name="T65" fmla="*/ 185 h 185"/>
              <a:gd name="T66" fmla="*/ 38 w 213"/>
              <a:gd name="T67" fmla="*/ 185 h 185"/>
              <a:gd name="T68" fmla="*/ 38 w 213"/>
              <a:gd name="T69" fmla="*/ 157 h 185"/>
              <a:gd name="T70" fmla="*/ 213 w 213"/>
              <a:gd name="T71" fmla="*/ 157 h 185"/>
              <a:gd name="T72" fmla="*/ 213 w 213"/>
              <a:gd name="T73" fmla="*/ 146 h 185"/>
              <a:gd name="T74" fmla="*/ 38 w 213"/>
              <a:gd name="T75" fmla="*/ 146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3" h="185">
                <a:moveTo>
                  <a:pt x="180" y="0"/>
                </a:moveTo>
                <a:lnTo>
                  <a:pt x="158" y="0"/>
                </a:lnTo>
                <a:lnTo>
                  <a:pt x="158" y="136"/>
                </a:lnTo>
                <a:lnTo>
                  <a:pt x="180" y="136"/>
                </a:lnTo>
                <a:lnTo>
                  <a:pt x="180" y="0"/>
                </a:lnTo>
                <a:close/>
                <a:moveTo>
                  <a:pt x="153" y="54"/>
                </a:moveTo>
                <a:lnTo>
                  <a:pt x="131" y="54"/>
                </a:lnTo>
                <a:lnTo>
                  <a:pt x="131" y="136"/>
                </a:lnTo>
                <a:lnTo>
                  <a:pt x="153" y="136"/>
                </a:lnTo>
                <a:lnTo>
                  <a:pt x="153" y="54"/>
                </a:lnTo>
                <a:close/>
                <a:moveTo>
                  <a:pt x="98" y="87"/>
                </a:moveTo>
                <a:lnTo>
                  <a:pt x="76" y="87"/>
                </a:lnTo>
                <a:lnTo>
                  <a:pt x="76" y="136"/>
                </a:lnTo>
                <a:lnTo>
                  <a:pt x="98" y="136"/>
                </a:lnTo>
                <a:lnTo>
                  <a:pt x="98" y="87"/>
                </a:lnTo>
                <a:close/>
                <a:moveTo>
                  <a:pt x="125" y="33"/>
                </a:moveTo>
                <a:lnTo>
                  <a:pt x="103" y="33"/>
                </a:lnTo>
                <a:lnTo>
                  <a:pt x="103" y="136"/>
                </a:lnTo>
                <a:lnTo>
                  <a:pt x="125" y="136"/>
                </a:lnTo>
                <a:lnTo>
                  <a:pt x="125" y="33"/>
                </a:lnTo>
                <a:close/>
                <a:moveTo>
                  <a:pt x="71" y="71"/>
                </a:moveTo>
                <a:lnTo>
                  <a:pt x="49" y="71"/>
                </a:lnTo>
                <a:lnTo>
                  <a:pt x="49" y="136"/>
                </a:lnTo>
                <a:lnTo>
                  <a:pt x="71" y="136"/>
                </a:lnTo>
                <a:lnTo>
                  <a:pt x="71" y="71"/>
                </a:lnTo>
                <a:close/>
                <a:moveTo>
                  <a:pt x="38" y="146"/>
                </a:moveTo>
                <a:lnTo>
                  <a:pt x="38" y="5"/>
                </a:lnTo>
                <a:lnTo>
                  <a:pt x="27" y="5"/>
                </a:lnTo>
                <a:lnTo>
                  <a:pt x="27" y="146"/>
                </a:lnTo>
                <a:lnTo>
                  <a:pt x="0" y="146"/>
                </a:lnTo>
                <a:lnTo>
                  <a:pt x="0" y="157"/>
                </a:lnTo>
                <a:lnTo>
                  <a:pt x="27" y="157"/>
                </a:lnTo>
                <a:lnTo>
                  <a:pt x="27" y="185"/>
                </a:lnTo>
                <a:lnTo>
                  <a:pt x="38" y="185"/>
                </a:lnTo>
                <a:lnTo>
                  <a:pt x="38" y="157"/>
                </a:lnTo>
                <a:lnTo>
                  <a:pt x="213" y="157"/>
                </a:lnTo>
                <a:lnTo>
                  <a:pt x="213" y="146"/>
                </a:lnTo>
                <a:lnTo>
                  <a:pt x="38" y="14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22C8E"/>
              </a:gs>
              <a:gs pos="100000">
                <a:srgbClr val="202C5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179705" y="150495"/>
            <a:ext cx="11781790" cy="64960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3b0284d31f48a1f6322c984bbca451f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0495"/>
            <a:ext cx="1349375" cy="1447165"/>
          </a:xfrm>
          <a:prstGeom prst="rect">
            <a:avLst/>
          </a:prstGeom>
        </p:spPr>
      </p:pic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959485" y="477520"/>
            <a:ext cx="4228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 b="1">
                <a:solidFill>
                  <a:srgbClr val="422C8E"/>
                </a:solidFill>
                <a:latin typeface="+mj-ea"/>
                <a:ea typeface="+mj-ea"/>
              </a:rPr>
              <a:t>设计类</a:t>
            </a:r>
            <a:r>
              <a:rPr lang="en-US" altLang="zh-CN" sz="2400" b="1">
                <a:solidFill>
                  <a:srgbClr val="422C8E"/>
                </a:solidFill>
                <a:latin typeface="+mj-ea"/>
                <a:ea typeface="+mj-ea"/>
              </a:rPr>
              <a:t>(</a:t>
            </a:r>
            <a:r>
              <a:rPr lang="zh-CN" altLang="en-US" sz="2400" b="1">
                <a:solidFill>
                  <a:srgbClr val="422C8E"/>
                </a:solidFill>
                <a:latin typeface="+mj-ea"/>
                <a:ea typeface="+mj-ea"/>
              </a:rPr>
              <a:t>饮食模块</a:t>
            </a:r>
            <a:r>
              <a:rPr lang="en-US" altLang="zh-CN" sz="2400" b="1">
                <a:solidFill>
                  <a:srgbClr val="422C8E"/>
                </a:solidFill>
                <a:latin typeface="+mj-ea"/>
                <a:ea typeface="+mj-ea"/>
              </a:rPr>
              <a:t>)</a:t>
            </a:r>
            <a:endParaRPr lang="en-US" altLang="zh-CN" sz="2400" b="1">
              <a:solidFill>
                <a:srgbClr val="422C8E"/>
              </a:solidFill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787890" y="1845310"/>
            <a:ext cx="174053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algn="l"/>
            <a:r>
              <a:rPr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我们将分析类图进行细化并修改，最后确定了设计类图，为属性指定了类型，也为方法指定了参数和返回值。</a:t>
            </a:r>
            <a:endParaRPr b="1">
              <a:solidFill>
                <a:srgbClr val="422C8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 descr="yinshi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" y="937895"/>
            <a:ext cx="8378825" cy="55683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22C8E"/>
              </a:gs>
              <a:gs pos="100000">
                <a:srgbClr val="202C5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205105" y="150495"/>
            <a:ext cx="11781790" cy="64960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3b0284d31f48a1f6322c984bbca451f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0495"/>
            <a:ext cx="1349375" cy="1447165"/>
          </a:xfrm>
          <a:prstGeom prst="rect">
            <a:avLst/>
          </a:prstGeom>
        </p:spPr>
      </p:pic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959485" y="477520"/>
            <a:ext cx="4228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 b="1">
                <a:solidFill>
                  <a:srgbClr val="422C8E"/>
                </a:solidFill>
                <a:latin typeface="+mj-ea"/>
                <a:ea typeface="+mj-ea"/>
              </a:rPr>
              <a:t>设计类（</a:t>
            </a:r>
            <a:r>
              <a:rPr lang="zh-CN" altLang="en-US" sz="2400" b="1">
                <a:solidFill>
                  <a:srgbClr val="422C8E"/>
                </a:solidFill>
                <a:latin typeface="+mj-ea"/>
                <a:ea typeface="+mj-ea"/>
              </a:rPr>
              <a:t>血糖模块）</a:t>
            </a:r>
            <a:endParaRPr lang="zh-CN" altLang="en-US" sz="2400" b="1">
              <a:solidFill>
                <a:srgbClr val="422C8E"/>
              </a:solidFill>
              <a:latin typeface="+mj-ea"/>
              <a:ea typeface="+mj-ea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01850" y="1597660"/>
            <a:ext cx="8260715" cy="38284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22C8E"/>
              </a:gs>
              <a:gs pos="100000">
                <a:srgbClr val="202C5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205105" y="150495"/>
            <a:ext cx="11781790" cy="64960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3b0284d31f48a1f6322c984bbca451f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0495"/>
            <a:ext cx="1349375" cy="1447165"/>
          </a:xfrm>
          <a:prstGeom prst="rect">
            <a:avLst/>
          </a:prstGeom>
        </p:spPr>
      </p:pic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959485" y="477520"/>
            <a:ext cx="4228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 b="1">
                <a:solidFill>
                  <a:srgbClr val="422C8E"/>
                </a:solidFill>
                <a:latin typeface="+mj-ea"/>
                <a:ea typeface="+mj-ea"/>
              </a:rPr>
              <a:t>设计类（</a:t>
            </a:r>
            <a:r>
              <a:rPr lang="zh-CN" altLang="en-US" sz="2400" b="1">
                <a:solidFill>
                  <a:srgbClr val="422C8E"/>
                </a:solidFill>
                <a:latin typeface="+mj-ea"/>
                <a:ea typeface="+mj-ea"/>
              </a:rPr>
              <a:t>用户模块）</a:t>
            </a:r>
            <a:endParaRPr lang="zh-CN" altLang="en-US" sz="2400" b="1">
              <a:solidFill>
                <a:srgbClr val="422C8E"/>
              </a:solidFill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457450" y="982980"/>
            <a:ext cx="7677150" cy="50546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22C8E"/>
              </a:gs>
              <a:gs pos="100000">
                <a:srgbClr val="202C5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179705" y="150495"/>
            <a:ext cx="11781790" cy="64960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3b0284d31f48a1f6322c984bbca451f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0495"/>
            <a:ext cx="1349375" cy="1447165"/>
          </a:xfrm>
          <a:prstGeom prst="rect">
            <a:avLst/>
          </a:prstGeom>
        </p:spPr>
      </p:pic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959485" y="477520"/>
            <a:ext cx="4228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 b="1">
                <a:solidFill>
                  <a:srgbClr val="422C8E"/>
                </a:solidFill>
                <a:latin typeface="+mj-ea"/>
                <a:ea typeface="+mj-ea"/>
              </a:rPr>
              <a:t>数据库设计</a:t>
            </a:r>
            <a:endParaRPr lang="zh-CN" altLang="en-US" sz="2400" b="1">
              <a:solidFill>
                <a:srgbClr val="422C8E"/>
              </a:solidFill>
              <a:latin typeface="+mj-ea"/>
              <a:ea typeface="+mj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410075" y="1464310"/>
            <a:ext cx="7381240" cy="434149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695960" y="1104265"/>
            <a:ext cx="3775710" cy="5354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algn="l"/>
            <a:r>
              <a:rPr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User 表：存储用户账号数据，包括姓名、账户名、密码以及用于加密的 salt。</a:t>
            </a:r>
            <a:endParaRPr b="1">
              <a:solidFill>
                <a:srgbClr val="422C8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457200" algn="l"/>
            <a:r>
              <a:rPr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User_Detail 表：记录用户的身体和健康相关数据，如性别、年龄、身高、体重以及糖尿病类型等信息。</a:t>
            </a:r>
            <a:endParaRPr b="1">
              <a:solidFill>
                <a:srgbClr val="422C8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457200" algn="l"/>
            <a:r>
              <a:rPr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Food 表：包含食物的营养信息，记录了每种食物的单位质量或单位体积的蛋白质、脂肪、碳水化合物等营养物质含量信息。</a:t>
            </a:r>
            <a:endParaRPr b="1">
              <a:solidFill>
                <a:srgbClr val="422C8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457200" algn="l"/>
            <a:r>
              <a:rPr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Record 表：记录用户某一次用餐的时间、图片链接和用餐类型（早餐、午餐、晚餐、加餐）等信息。</a:t>
            </a:r>
            <a:endParaRPr b="1">
              <a:solidFill>
                <a:srgbClr val="422C8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457200" algn="l"/>
            <a:r>
              <a:rPr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Record_Detail 表：详细记录了每次用餐中摄入食物的营养评估数值结果，以菜品为单位进行营养评估</a:t>
            </a:r>
            <a:r>
              <a:rPr lang="zh-CN"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zh-CN" b="1">
              <a:solidFill>
                <a:srgbClr val="422C8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22C8E"/>
              </a:gs>
              <a:gs pos="100000">
                <a:srgbClr val="202C5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179705" y="150495"/>
            <a:ext cx="11781790" cy="64960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3b0284d31f48a1f6322c984bbca451f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0495"/>
            <a:ext cx="1349375" cy="1447165"/>
          </a:xfrm>
          <a:prstGeom prst="rect">
            <a:avLst/>
          </a:prstGeom>
        </p:spPr>
      </p:pic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959485" y="477520"/>
            <a:ext cx="4228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422C8E"/>
                </a:solidFill>
                <a:latin typeface="+mj-ea"/>
                <a:ea typeface="+mj-ea"/>
              </a:rPr>
              <a:t>构件图</a:t>
            </a:r>
            <a:endParaRPr lang="zh-CN" altLang="en-US" sz="2400" b="1">
              <a:solidFill>
                <a:srgbClr val="422C8E"/>
              </a:solidFill>
              <a:latin typeface="+mj-ea"/>
              <a:ea typeface="+mj-ea"/>
            </a:endParaRPr>
          </a:p>
        </p:txBody>
      </p:sp>
      <p:pic>
        <p:nvPicPr>
          <p:cNvPr id="5" name="图片 4" descr="goujian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245235"/>
            <a:ext cx="11007725" cy="46964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22C8E"/>
              </a:gs>
              <a:gs pos="100000">
                <a:srgbClr val="202C5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085840" y="0"/>
            <a:ext cx="6106160" cy="6858000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9993c04b77f73700978db9221a4689e6"/>
          <p:cNvPicPr>
            <a:picLocks noChangeAspect="1"/>
          </p:cNvPicPr>
          <p:nvPr/>
        </p:nvPicPr>
        <p:blipFill>
          <a:blip r:embed="rId1"/>
          <a:srcRect l="31946" t="28663"/>
          <a:stretch>
            <a:fillRect/>
          </a:stretch>
        </p:blipFill>
        <p:spPr>
          <a:xfrm>
            <a:off x="-5715" y="10160"/>
            <a:ext cx="2729865" cy="29127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45540" y="3326765"/>
            <a:ext cx="33635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>
                <a:solidFill>
                  <a:schemeClr val="bg1"/>
                </a:solidFill>
                <a:latin typeface="Adobe Gothic Std B" panose="020B0800000000000000" charset="-128"/>
                <a:ea typeface="Adobe Gothic Std B" panose="020B0800000000000000" charset="-128"/>
              </a:rPr>
              <a:t>CONCENTS</a:t>
            </a:r>
            <a:endParaRPr lang="en-US" altLang="zh-CN" sz="4800">
              <a:solidFill>
                <a:schemeClr val="bg1"/>
              </a:solidFill>
              <a:latin typeface="Adobe Gothic Std B" panose="020B0800000000000000" charset="-128"/>
              <a:ea typeface="Adobe Gothic Std B" panose="020B0800000000000000" charset="-128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6581140" y="299085"/>
            <a:ext cx="5178425" cy="768350"/>
            <a:chOff x="10583" y="1451"/>
            <a:chExt cx="8155" cy="1210"/>
          </a:xfrm>
        </p:grpSpPr>
        <p:sp>
          <p:nvSpPr>
            <p:cNvPr id="22" name="文本框 21"/>
            <p:cNvSpPr txBox="1"/>
            <p:nvPr>
              <p:custDataLst>
                <p:tags r:id="rId2"/>
              </p:custDataLst>
            </p:nvPr>
          </p:nvSpPr>
          <p:spPr>
            <a:xfrm>
              <a:off x="10583" y="1451"/>
              <a:ext cx="1230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400">
                  <a:solidFill>
                    <a:schemeClr val="bg1"/>
                  </a:solidFill>
                  <a:latin typeface="Adobe Gothic Std B" panose="020B0800000000000000" charset="-128"/>
                  <a:ea typeface="Adobe Gothic Std B" panose="020B0800000000000000" charset="-128"/>
                </a:rPr>
                <a:t>01</a:t>
              </a:r>
              <a:endParaRPr lang="en-US" altLang="zh-CN" sz="4400">
                <a:solidFill>
                  <a:schemeClr val="bg1"/>
                </a:solidFill>
                <a:latin typeface="Adobe Gothic Std B" panose="020B0800000000000000" charset="-128"/>
                <a:ea typeface="Adobe Gothic Std B" panose="020B0800000000000000" charset="-128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3"/>
              </p:custDataLst>
            </p:nvPr>
          </p:nvSpPr>
          <p:spPr>
            <a:xfrm>
              <a:off x="11574" y="1845"/>
              <a:ext cx="7164" cy="39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indent="0"/>
              <a:endParaRPr lang="en-US" altLang="en-US" sz="1050" b="0">
                <a:solidFill>
                  <a:schemeClr val="bg1"/>
                </a:solidFill>
                <a:latin typeface="等线" panose="02010600030101010101" charset="-122"/>
                <a:cs typeface="Times New Roman" panose="0202060305040502030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4"/>
              </p:custDataLst>
            </p:nvPr>
          </p:nvSpPr>
          <p:spPr>
            <a:xfrm>
              <a:off x="12370" y="1597"/>
              <a:ext cx="636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200" b="1">
                  <a:solidFill>
                    <a:schemeClr val="bg2"/>
                  </a:solidFill>
                  <a:latin typeface="+mj-lt"/>
                  <a:ea typeface="+mj-ea"/>
                  <a:cs typeface="+mj-cs"/>
                  <a:sym typeface="+mn-ea"/>
                </a:rPr>
                <a:t>项目</a:t>
              </a:r>
              <a:r>
                <a:rPr lang="zh-CN" altLang="en-US" sz="3200" b="1">
                  <a:solidFill>
                    <a:schemeClr val="bg2"/>
                  </a:solidFill>
                  <a:latin typeface="+mj-lt"/>
                  <a:ea typeface="+mj-ea"/>
                  <a:cs typeface="+mj-cs"/>
                  <a:sym typeface="+mn-ea"/>
                </a:rPr>
                <a:t>简介</a:t>
              </a:r>
              <a:endParaRPr lang="zh-CN" altLang="en-US" sz="3200" b="1">
                <a:solidFill>
                  <a:schemeClr val="bg2"/>
                </a:solidFill>
                <a:latin typeface="+mj-lt"/>
                <a:ea typeface="+mj-ea"/>
                <a:cs typeface="+mj-cs"/>
                <a:sym typeface="+mn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581140" y="1721485"/>
            <a:ext cx="3477260" cy="768350"/>
            <a:chOff x="10583" y="1451"/>
            <a:chExt cx="5476" cy="1210"/>
          </a:xfrm>
        </p:grpSpPr>
        <p:sp>
          <p:nvSpPr>
            <p:cNvPr id="26" name="文本框 25"/>
            <p:cNvSpPr txBox="1"/>
            <p:nvPr>
              <p:custDataLst>
                <p:tags r:id="rId5"/>
              </p:custDataLst>
            </p:nvPr>
          </p:nvSpPr>
          <p:spPr>
            <a:xfrm>
              <a:off x="10583" y="1451"/>
              <a:ext cx="1323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400">
                  <a:solidFill>
                    <a:schemeClr val="bg1"/>
                  </a:solidFill>
                  <a:latin typeface="Adobe Gothic Std B" panose="020B0800000000000000" charset="-128"/>
                  <a:ea typeface="Adobe Gothic Std B" panose="020B0800000000000000" charset="-128"/>
                </a:rPr>
                <a:t>02</a:t>
              </a:r>
              <a:endParaRPr lang="en-US" altLang="zh-CN" sz="4400">
                <a:solidFill>
                  <a:schemeClr val="bg1"/>
                </a:solidFill>
                <a:latin typeface="Adobe Gothic Std B" panose="020B0800000000000000" charset="-128"/>
                <a:ea typeface="Adobe Gothic Std B" panose="020B0800000000000000" charset="-128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6"/>
              </p:custDataLst>
            </p:nvPr>
          </p:nvSpPr>
          <p:spPr>
            <a:xfrm>
              <a:off x="12370" y="1597"/>
              <a:ext cx="3689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3200" b="1">
                  <a:solidFill>
                    <a:schemeClr val="bg2"/>
                  </a:solidFill>
                  <a:latin typeface="+mj-lt"/>
                  <a:ea typeface="+mj-ea"/>
                  <a:cs typeface="+mj-cs"/>
                  <a:sym typeface="+mn-ea"/>
                </a:rPr>
                <a:t>需求</a:t>
              </a:r>
              <a:r>
                <a:rPr lang="zh-CN" altLang="en-US" sz="3200" b="1">
                  <a:solidFill>
                    <a:schemeClr val="bg2"/>
                  </a:solidFill>
                  <a:latin typeface="+mj-lt"/>
                  <a:ea typeface="+mj-ea"/>
                  <a:cs typeface="+mj-cs"/>
                  <a:sym typeface="+mn-ea"/>
                </a:rPr>
                <a:t>建模</a:t>
              </a:r>
              <a:endParaRPr lang="zh-CN" altLang="en-US" sz="3200" b="1">
                <a:solidFill>
                  <a:schemeClr val="bg2"/>
                </a:solidFill>
                <a:latin typeface="+mj-lt"/>
                <a:ea typeface="+mj-ea"/>
                <a:cs typeface="+mj-cs"/>
                <a:sym typeface="+mn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581140" y="3254375"/>
            <a:ext cx="3829685" cy="768350"/>
            <a:chOff x="10583" y="1451"/>
            <a:chExt cx="6031" cy="1210"/>
          </a:xfrm>
        </p:grpSpPr>
        <p:sp>
          <p:nvSpPr>
            <p:cNvPr id="29" name="文本框 28"/>
            <p:cNvSpPr txBox="1"/>
            <p:nvPr>
              <p:custDataLst>
                <p:tags r:id="rId7"/>
              </p:custDataLst>
            </p:nvPr>
          </p:nvSpPr>
          <p:spPr>
            <a:xfrm>
              <a:off x="10583" y="1451"/>
              <a:ext cx="1323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400">
                  <a:solidFill>
                    <a:schemeClr val="bg1"/>
                  </a:solidFill>
                  <a:latin typeface="Adobe Gothic Std B" panose="020B0800000000000000" charset="-128"/>
                  <a:ea typeface="Adobe Gothic Std B" panose="020B0800000000000000" charset="-128"/>
                </a:rPr>
                <a:t>03</a:t>
              </a:r>
              <a:endParaRPr lang="en-US" altLang="zh-CN" sz="4400">
                <a:solidFill>
                  <a:schemeClr val="bg1"/>
                </a:solidFill>
                <a:latin typeface="Adobe Gothic Std B" panose="020B0800000000000000" charset="-128"/>
                <a:ea typeface="Adobe Gothic Std B" panose="020B0800000000000000" charset="-128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8"/>
              </p:custDataLst>
            </p:nvPr>
          </p:nvSpPr>
          <p:spPr>
            <a:xfrm>
              <a:off x="12370" y="1597"/>
              <a:ext cx="4244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3200" b="1">
                  <a:solidFill>
                    <a:schemeClr val="bg2"/>
                  </a:solidFill>
                  <a:latin typeface="+mj-lt"/>
                  <a:ea typeface="+mj-ea"/>
                  <a:cs typeface="+mj-cs"/>
                  <a:sym typeface="+mn-ea"/>
                </a:rPr>
                <a:t>设计建模</a:t>
              </a:r>
              <a:endParaRPr lang="zh-CN" altLang="en-US" sz="3200" b="1">
                <a:solidFill>
                  <a:schemeClr val="bg2"/>
                </a:solidFill>
                <a:latin typeface="+mj-lt"/>
                <a:ea typeface="+mj-ea"/>
                <a:cs typeface="+mj-cs"/>
                <a:sym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574790" y="4852670"/>
            <a:ext cx="4113530" cy="768350"/>
            <a:chOff x="10583" y="1451"/>
            <a:chExt cx="6478" cy="1210"/>
          </a:xfrm>
        </p:grpSpPr>
        <p:sp>
          <p:nvSpPr>
            <p:cNvPr id="32" name="文本框 31"/>
            <p:cNvSpPr txBox="1"/>
            <p:nvPr>
              <p:custDataLst>
                <p:tags r:id="rId9"/>
              </p:custDataLst>
            </p:nvPr>
          </p:nvSpPr>
          <p:spPr>
            <a:xfrm>
              <a:off x="10583" y="1451"/>
              <a:ext cx="1323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400">
                  <a:solidFill>
                    <a:schemeClr val="bg1"/>
                  </a:solidFill>
                  <a:latin typeface="Adobe Gothic Std B" panose="020B0800000000000000" charset="-128"/>
                  <a:ea typeface="Adobe Gothic Std B" panose="020B0800000000000000" charset="-128"/>
                </a:rPr>
                <a:t>04</a:t>
              </a:r>
              <a:endParaRPr lang="en-US" altLang="zh-CN" sz="4400">
                <a:solidFill>
                  <a:schemeClr val="bg1"/>
                </a:solidFill>
                <a:latin typeface="Adobe Gothic Std B" panose="020B0800000000000000" charset="-128"/>
                <a:ea typeface="Adobe Gothic Std B" panose="020B0800000000000000" charset="-128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10"/>
              </p:custDataLst>
            </p:nvPr>
          </p:nvSpPr>
          <p:spPr>
            <a:xfrm>
              <a:off x="12370" y="1597"/>
              <a:ext cx="4691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3200" b="1">
                  <a:solidFill>
                    <a:schemeClr val="bg2"/>
                  </a:solidFill>
                  <a:latin typeface="+mj-lt"/>
                  <a:ea typeface="+mj-ea"/>
                  <a:cs typeface="+mj-cs"/>
                  <a:sym typeface="+mn-ea"/>
                </a:rPr>
                <a:t>系统展示</a:t>
              </a:r>
              <a:endParaRPr lang="zh-CN" altLang="en-US" sz="3200" b="1">
                <a:solidFill>
                  <a:schemeClr val="bg2"/>
                </a:solidFill>
                <a:latin typeface="+mj-lt"/>
                <a:ea typeface="+mj-ea"/>
                <a:cs typeface="+mj-cs"/>
                <a:sym typeface="+mn-ea"/>
              </a:endParaRPr>
            </a:p>
          </p:txBody>
        </p:sp>
      </p:grpSp>
    </p:spTree>
    <p:custDataLst>
      <p:tags r:id="rId1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22C8E"/>
              </a:gs>
              <a:gs pos="100000">
                <a:srgbClr val="202C5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90805" y="150495"/>
            <a:ext cx="11781790" cy="64960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导航设计在我们的软件设计中也起着十分重要的作用。好的导航设计可以大大增加用户体验舒适度，进而增加用户黏性，提高APP的知名度和使用率。</a:t>
            </a:r>
            <a:endParaRPr lang="zh-CN" altLang="en-US"/>
          </a:p>
        </p:txBody>
      </p:sp>
      <p:pic>
        <p:nvPicPr>
          <p:cNvPr id="3" name="图片 2" descr="3b0284d31f48a1f6322c984bbca451f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0495"/>
            <a:ext cx="1349375" cy="1447165"/>
          </a:xfrm>
          <a:prstGeom prst="rect">
            <a:avLst/>
          </a:prstGeom>
        </p:spPr>
      </p:pic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959485" y="477520"/>
            <a:ext cx="4228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422C8E"/>
                </a:solidFill>
                <a:latin typeface="+mj-ea"/>
                <a:ea typeface="+mj-ea"/>
              </a:rPr>
              <a:t>界面设计</a:t>
            </a:r>
            <a:endParaRPr lang="zh-CN" altLang="en-US" sz="2400" b="1">
              <a:solidFill>
                <a:srgbClr val="422C8E"/>
              </a:solidFill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235325" y="1290955"/>
            <a:ext cx="2343785" cy="50342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38785" y="1290955"/>
            <a:ext cx="2326005" cy="50349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476365" y="477520"/>
            <a:ext cx="4859020" cy="6737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457200"/>
            <a:r>
              <a:rPr lang="en-US"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app</a:t>
            </a:r>
            <a:r>
              <a:rPr lang="zh-CN" altLang="en-US"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前端的页面设计采用简洁风格，简单易懂，易于使用，非常利于新用户熟悉使用。</a:t>
            </a:r>
            <a:endParaRPr b="1">
              <a:solidFill>
                <a:srgbClr val="422C8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457200"/>
            <a:endParaRPr b="1">
              <a:solidFill>
                <a:srgbClr val="422C8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 descr="7aa75b15-8d98-46e8-8330-7c03ae51eddd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0280" y="1290955"/>
            <a:ext cx="2371090" cy="5104130"/>
          </a:xfrm>
          <a:prstGeom prst="rect">
            <a:avLst/>
          </a:prstGeom>
        </p:spPr>
      </p:pic>
      <p:pic>
        <p:nvPicPr>
          <p:cNvPr id="10" name="图片 9" descr="6a921413-72f2-4d35-b85c-2e1efc0ab57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7310" y="1290955"/>
            <a:ext cx="2378075" cy="512000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22C8E"/>
              </a:gs>
              <a:gs pos="100000">
                <a:srgbClr val="202C5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90805" y="150495"/>
            <a:ext cx="11781790" cy="64960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导航设计在我们的软件设计中也起着十分重要的作用。好的导航设计可以大大增加用户体验舒适度，进而增加用户黏性，提高APP的知名度和使用率。</a:t>
            </a:r>
            <a:endParaRPr lang="zh-CN" altLang="en-US"/>
          </a:p>
        </p:txBody>
      </p:sp>
      <p:pic>
        <p:nvPicPr>
          <p:cNvPr id="3" name="图片 2" descr="3b0284d31f48a1f6322c984bbca451f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0495"/>
            <a:ext cx="1349375" cy="1447165"/>
          </a:xfrm>
          <a:prstGeom prst="rect">
            <a:avLst/>
          </a:prstGeom>
        </p:spPr>
      </p:pic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959485" y="477520"/>
            <a:ext cx="4228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422C8E"/>
                </a:solidFill>
                <a:latin typeface="+mj-ea"/>
                <a:ea typeface="+mj-ea"/>
              </a:rPr>
              <a:t>界面设计</a:t>
            </a:r>
            <a:endParaRPr lang="zh-CN" altLang="en-US" sz="2400" b="1">
              <a:solidFill>
                <a:srgbClr val="422C8E"/>
              </a:solidFill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476365" y="477520"/>
            <a:ext cx="4859020" cy="6737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457200"/>
            <a:r>
              <a:rPr lang="en-US"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app</a:t>
            </a:r>
            <a:r>
              <a:rPr lang="zh-CN" altLang="en-US"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前端的页面设计采用简洁风格，简单易懂，易于使用，非常利于新用户熟悉使用。</a:t>
            </a:r>
            <a:endParaRPr b="1">
              <a:solidFill>
                <a:srgbClr val="422C8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457200"/>
            <a:endParaRPr b="1">
              <a:solidFill>
                <a:srgbClr val="422C8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7" name="图片 6" descr="132ffca4-7ed9-4239-9779-e9f4131cd25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190" y="1233170"/>
            <a:ext cx="2510155" cy="5413375"/>
          </a:xfrm>
          <a:prstGeom prst="rect">
            <a:avLst/>
          </a:prstGeom>
        </p:spPr>
      </p:pic>
      <p:pic>
        <p:nvPicPr>
          <p:cNvPr id="8" name="图片 7" descr="301d2f0d-d487-49a3-8e8e-f1ad74f1fa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870" y="1151255"/>
            <a:ext cx="2414905" cy="5213350"/>
          </a:xfrm>
          <a:prstGeom prst="rect">
            <a:avLst/>
          </a:prstGeom>
        </p:spPr>
      </p:pic>
      <p:pic>
        <p:nvPicPr>
          <p:cNvPr id="12" name="图片 11" descr="a951e28e-05a0-4850-b452-d3bd9f2a21a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6825" y="1151255"/>
            <a:ext cx="2264410" cy="4874895"/>
          </a:xfrm>
          <a:prstGeom prst="rect">
            <a:avLst/>
          </a:prstGeom>
        </p:spPr>
      </p:pic>
      <p:pic>
        <p:nvPicPr>
          <p:cNvPr id="13" name="图片 12" descr="5c28eb97-c25e-4f2e-b4de-4ae5843047c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4310" y="1233170"/>
            <a:ext cx="2386330" cy="513715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22C8E"/>
              </a:gs>
              <a:gs pos="100000">
                <a:srgbClr val="202C5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90805" y="150495"/>
            <a:ext cx="11781790" cy="64960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" name="图片 2" descr="3b0284d31f48a1f6322c984bbca451f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0495"/>
            <a:ext cx="1349375" cy="1447165"/>
          </a:xfrm>
          <a:prstGeom prst="rect">
            <a:avLst/>
          </a:prstGeom>
        </p:spPr>
      </p:pic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959485" y="477520"/>
            <a:ext cx="4228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422C8E"/>
                </a:solidFill>
                <a:latin typeface="+mj-ea"/>
                <a:ea typeface="+mj-ea"/>
              </a:rPr>
              <a:t>界面设计与导航设计</a:t>
            </a:r>
            <a:endParaRPr lang="zh-CN" altLang="en-US" sz="2400" b="1">
              <a:solidFill>
                <a:srgbClr val="422C8E"/>
              </a:solidFill>
              <a:latin typeface="+mj-ea"/>
              <a:ea typeface="+mj-ea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2280" y="3528695"/>
            <a:ext cx="3408680" cy="10814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311015" y="3917950"/>
            <a:ext cx="3204210" cy="3644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777865" y="477520"/>
            <a:ext cx="4859020" cy="13722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457200"/>
            <a:r>
              <a:rPr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导航设计在我们的软件设计中也起着十分重要的作用。好的导航设计可以大大增加用户体验舒适度，进而增加用户黏性，提高APP的知名度和使用率。</a:t>
            </a:r>
            <a:endParaRPr b="1">
              <a:solidFill>
                <a:srgbClr val="422C8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675640" y="2156460"/>
            <a:ext cx="2981960" cy="13722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457200"/>
            <a:r>
              <a:rPr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首页设置桌面式导航，引导用户进行血糖及饮食记录</a:t>
            </a:r>
            <a:endParaRPr b="1">
              <a:solidFill>
                <a:srgbClr val="422C8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4422140" y="2197735"/>
            <a:ext cx="2981960" cy="13722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457200"/>
            <a:r>
              <a:rPr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页面底部使用标签式底部导航列出首页、食谱查询、数据分析、设置四个页面。</a:t>
            </a:r>
            <a:endParaRPr b="1">
              <a:solidFill>
                <a:srgbClr val="422C8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9"/>
            </p:custDataLst>
          </p:nvPr>
        </p:nvSpPr>
        <p:spPr>
          <a:xfrm>
            <a:off x="8060690" y="2156460"/>
            <a:ext cx="2981960" cy="13722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457200"/>
            <a:r>
              <a:rPr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饮食记录中，通过列表式导航引导用户查看饮食详情</a:t>
            </a:r>
            <a:endParaRPr b="1">
              <a:solidFill>
                <a:srgbClr val="422C8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3" name="图片 12" descr="a415d7aa-386c-424a-849c-5d5916fe3efc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54645" y="3375660"/>
            <a:ext cx="3457575" cy="196215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22C8E"/>
              </a:gs>
              <a:gs pos="100000">
                <a:srgbClr val="202C5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90805" y="150495"/>
            <a:ext cx="11781790" cy="64960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" name="图片 2" descr="3b0284d31f48a1f6322c984bbca451f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0495"/>
            <a:ext cx="1349375" cy="1447165"/>
          </a:xfrm>
          <a:prstGeom prst="rect">
            <a:avLst/>
          </a:prstGeom>
        </p:spPr>
      </p:pic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959485" y="477520"/>
            <a:ext cx="4228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422C8E"/>
                </a:solidFill>
                <a:latin typeface="+mj-ea"/>
                <a:ea typeface="+mj-ea"/>
              </a:rPr>
              <a:t>代码数据统计与下阶段</a:t>
            </a:r>
            <a:r>
              <a:rPr lang="zh-CN" altLang="en-US" sz="2400" b="1">
                <a:solidFill>
                  <a:srgbClr val="422C8E"/>
                </a:solidFill>
                <a:latin typeface="+mj-ea"/>
                <a:ea typeface="+mj-ea"/>
              </a:rPr>
              <a:t>计划</a:t>
            </a:r>
            <a:endParaRPr lang="zh-CN" altLang="en-US" sz="2400" b="1">
              <a:solidFill>
                <a:srgbClr val="422C8E"/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422910" y="2156460"/>
            <a:ext cx="5627370" cy="25736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457200" fontAlgn="auto">
              <a:lnSpc>
                <a:spcPct val="150000"/>
              </a:lnSpc>
            </a:pPr>
            <a:r>
              <a:rPr lang="zh-CN" sz="3600"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前端代码行数：</a:t>
            </a:r>
            <a:r>
              <a:rPr lang="en-US" altLang="zh-CN" sz="3600"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8447</a:t>
            </a:r>
            <a:endParaRPr lang="en-US" altLang="zh-CN" sz="3600" b="1">
              <a:solidFill>
                <a:srgbClr val="422C8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457200" fontAlgn="auto">
              <a:lnSpc>
                <a:spcPct val="150000"/>
              </a:lnSpc>
            </a:pPr>
            <a:r>
              <a:rPr lang="zh-CN" altLang="en-US" sz="3600"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后端代码行数：</a:t>
            </a:r>
            <a:r>
              <a:rPr lang="en-US" altLang="zh-CN" sz="3600"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8110</a:t>
            </a:r>
            <a:endParaRPr lang="en-US" altLang="zh-CN" sz="3600" b="1">
              <a:solidFill>
                <a:srgbClr val="422C8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457200" fontAlgn="auto">
              <a:lnSpc>
                <a:spcPct val="150000"/>
              </a:lnSpc>
            </a:pPr>
            <a:r>
              <a:rPr lang="zh-CN" altLang="en-US" sz="3600"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总计：</a:t>
            </a:r>
            <a:r>
              <a:rPr lang="en-US" altLang="zh-CN" sz="3600"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16557</a:t>
            </a:r>
            <a:endParaRPr lang="en-US" altLang="zh-CN" sz="3600" b="1">
              <a:solidFill>
                <a:srgbClr val="422C8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17515" y="1715135"/>
            <a:ext cx="6114415" cy="25736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457200" fontAlgn="auto">
              <a:lnSpc>
                <a:spcPct val="150000"/>
              </a:lnSpc>
            </a:pPr>
            <a:r>
              <a:rPr lang="en-US" sz="2000"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1.9</a:t>
            </a:r>
            <a:r>
              <a:rPr lang="zh-CN" altLang="en-US" sz="2000"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日项目进展汇报导师所给下一步计划：</a:t>
            </a:r>
            <a:endParaRPr lang="zh-CN" altLang="en-US" sz="2000" b="1">
              <a:solidFill>
                <a:srgbClr val="422C8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457200" fontAlgn="auto">
              <a:lnSpc>
                <a:spcPct val="150000"/>
              </a:lnSpc>
            </a:pPr>
            <a:endParaRPr sz="2000" b="1">
              <a:solidFill>
                <a:srgbClr val="422C8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457200" fontAlgn="auto">
              <a:lnSpc>
                <a:spcPct val="150000"/>
              </a:lnSpc>
            </a:pPr>
            <a:r>
              <a:rPr sz="2000"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加入血糖预测算法</a:t>
            </a:r>
            <a:r>
              <a:rPr lang="zh-CN" sz="2000"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（项目组已有进展，</a:t>
            </a:r>
            <a:r>
              <a:rPr lang="zh-CN" sz="2000"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准备接入）</a:t>
            </a:r>
            <a:endParaRPr sz="2000" b="1">
              <a:solidFill>
                <a:srgbClr val="422C8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457200" fontAlgn="auto">
              <a:lnSpc>
                <a:spcPct val="150000"/>
              </a:lnSpc>
            </a:pPr>
            <a:r>
              <a:rPr sz="2000"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接入食谱推荐算法</a:t>
            </a:r>
            <a:r>
              <a:rPr lang="zh-CN" sz="2000"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</a:t>
            </a:r>
            <a:r>
              <a:rPr lang="zh-CN" sz="2000"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待定）</a:t>
            </a:r>
            <a:endParaRPr sz="2000" b="1">
              <a:solidFill>
                <a:srgbClr val="422C8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457200" fontAlgn="auto">
              <a:lnSpc>
                <a:spcPct val="150000"/>
              </a:lnSpc>
            </a:pPr>
            <a:r>
              <a:rPr sz="2000"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引入更精确的血糖风险评估功能</a:t>
            </a:r>
            <a:endParaRPr sz="2000" b="1">
              <a:solidFill>
                <a:srgbClr val="422C8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457200" fontAlgn="auto">
              <a:lnSpc>
                <a:spcPct val="150000"/>
              </a:lnSpc>
            </a:pPr>
            <a:r>
              <a:rPr sz="2000"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使用cgm等自动化血糖采集设备并连接到系统</a:t>
            </a:r>
            <a:endParaRPr sz="2000" b="1">
              <a:solidFill>
                <a:srgbClr val="422C8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457200" fontAlgn="auto">
              <a:lnSpc>
                <a:spcPct val="150000"/>
              </a:lnSpc>
            </a:pPr>
            <a:r>
              <a:rPr sz="2000"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优化食物数据库</a:t>
            </a:r>
            <a:r>
              <a:rPr lang="zh-CN" sz="2000"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（数据上云）</a:t>
            </a:r>
            <a:endParaRPr lang="zh-CN" sz="2000" b="1">
              <a:solidFill>
                <a:srgbClr val="422C8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457200" fontAlgn="auto">
              <a:lnSpc>
                <a:spcPct val="150000"/>
              </a:lnSpc>
            </a:pPr>
            <a:r>
              <a:rPr lang="zh-CN" sz="2000"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初版交付使用（年前</a:t>
            </a:r>
            <a:r>
              <a:rPr lang="zh-CN" sz="2000"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完成）</a:t>
            </a:r>
            <a:endParaRPr lang="zh-CN" sz="2000" b="1">
              <a:solidFill>
                <a:srgbClr val="422C8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22C8E"/>
              </a:gs>
              <a:gs pos="100000">
                <a:srgbClr val="202C5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540635" y="3171190"/>
            <a:ext cx="70167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solidFill>
                  <a:schemeClr val="bg1"/>
                </a:solidFill>
                <a:latin typeface="Adobe Gothic Std B" panose="020B0800000000000000" charset="-128"/>
                <a:ea typeface="Adobe Gothic Std B" panose="020B0800000000000000" charset="-128"/>
              </a:rPr>
              <a:t>四、</a:t>
            </a:r>
            <a:r>
              <a:rPr lang="zh-CN" altLang="en-US" sz="5400">
                <a:solidFill>
                  <a:schemeClr val="bg1"/>
                </a:solidFill>
                <a:latin typeface="Adobe Gothic Std B" panose="020B0800000000000000" charset="-128"/>
                <a:ea typeface="Adobe Gothic Std B" panose="020B0800000000000000" charset="-128"/>
              </a:rPr>
              <a:t>系统展示</a:t>
            </a:r>
            <a:endParaRPr lang="zh-CN" altLang="en-US" sz="5400">
              <a:solidFill>
                <a:schemeClr val="bg1"/>
              </a:solidFill>
              <a:latin typeface="Adobe Gothic Std B" panose="020B0800000000000000" charset="-128"/>
              <a:ea typeface="Adobe Gothic Std B" panose="020B0800000000000000" charset="-128"/>
            </a:endParaRPr>
          </a:p>
        </p:txBody>
      </p:sp>
      <p:pic>
        <p:nvPicPr>
          <p:cNvPr id="3" name="图片 2" descr="F:\待制作\喜欢的图片\ff1d4aca779197b40a7ffdfeb71a94d0.pngff1d4aca779197b40a7ffdfeb71a94d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5230495" y="865505"/>
            <a:ext cx="1637030" cy="16370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89153b8afdf1a28bc5a9589aa73ddc9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3270" cy="685800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899160" y="887095"/>
            <a:ext cx="5863590" cy="4441825"/>
            <a:chOff x="2001" y="1592"/>
            <a:chExt cx="9234" cy="6995"/>
          </a:xfrm>
        </p:grpSpPr>
        <p:sp>
          <p:nvSpPr>
            <p:cNvPr id="5" name="文本框 4"/>
            <p:cNvSpPr txBox="1"/>
            <p:nvPr/>
          </p:nvSpPr>
          <p:spPr>
            <a:xfrm>
              <a:off x="2001" y="1924"/>
              <a:ext cx="9234" cy="1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8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汇报结束</a:t>
              </a:r>
              <a:endParaRPr lang="zh-CN" altLang="en-US" sz="6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2195" y="1592"/>
              <a:ext cx="852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indent="0"/>
              <a:r>
                <a:rPr lang="en-US" b="0">
                  <a:solidFill>
                    <a:schemeClr val="bg1">
                      <a:alpha val="75000"/>
                    </a:schemeClr>
                  </a:solidFill>
                  <a:latin typeface="等线" panose="02010600030101010101" charset="-122"/>
                  <a:cs typeface="Times New Roman" panose="02020603050405020304" charset="0"/>
                </a:rPr>
                <a:t>Doctors said Kendall had central cord syndrome. </a:t>
              </a:r>
              <a:endParaRPr lang="en-US" altLang="en-US" b="0">
                <a:solidFill>
                  <a:schemeClr val="bg1">
                    <a:alpha val="75000"/>
                  </a:schemeClr>
                </a:solidFill>
                <a:latin typeface="等线" panose="02010600030101010101" charset="-122"/>
                <a:cs typeface="Times New Roman" panose="0202060305040502030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060" y="3715"/>
              <a:ext cx="566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14400" lvl="2" indent="457200"/>
              <a:r>
                <a:rPr lang="zh-CN" altLang="en-US" sz="2400">
                  <a:solidFill>
                    <a:schemeClr val="bg1"/>
                  </a:solidFill>
                  <a:latin typeface="方正粗宋简体" panose="03000509000000000000" charset="-122"/>
                  <a:ea typeface="方正粗宋简体" panose="03000509000000000000" charset="-122"/>
                </a:rPr>
                <a:t>谢谢！</a:t>
              </a:r>
              <a:endParaRPr lang="zh-CN" altLang="en-US" sz="2400">
                <a:solidFill>
                  <a:schemeClr val="bg1"/>
                </a:solidFill>
                <a:latin typeface="方正粗宋简体" panose="03000509000000000000" charset="-122"/>
                <a:ea typeface="方正粗宋简体" panose="03000509000000000000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2075" y="4892"/>
              <a:ext cx="9158" cy="3695"/>
              <a:chOff x="2427" y="4157"/>
              <a:chExt cx="9158" cy="3695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2427" y="4157"/>
                <a:ext cx="9159" cy="2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800" b="1">
                    <a:solidFill>
                      <a:schemeClr val="bg1">
                        <a:alpha val="12000"/>
                      </a:schemeClr>
                    </a:solidFill>
                  </a:rPr>
                  <a:t>DOCTORS  </a:t>
                </a:r>
                <a:endParaRPr lang="en-US" altLang="zh-CN" sz="8800" b="1">
                  <a:solidFill>
                    <a:schemeClr val="bg1">
                      <a:alpha val="12000"/>
                    </a:schemeClr>
                  </a:solidFill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2427" y="5576"/>
                <a:ext cx="9159" cy="2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8800" b="1">
                    <a:solidFill>
                      <a:schemeClr val="bg1">
                        <a:alpha val="12000"/>
                      </a:schemeClr>
                    </a:solidFill>
                  </a:rPr>
                  <a:t>智慧</a:t>
                </a:r>
                <a:endParaRPr lang="zh-CN" altLang="en-US" sz="8800" b="1">
                  <a:solidFill>
                    <a:schemeClr val="bg1">
                      <a:alpha val="12000"/>
                    </a:schemeClr>
                  </a:solidFill>
                </a:endParaRPr>
              </a:p>
            </p:txBody>
          </p:sp>
        </p:grpSp>
      </p:grp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22C8E"/>
              </a:gs>
              <a:gs pos="100000">
                <a:srgbClr val="202C5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540635" y="3171190"/>
            <a:ext cx="70167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solidFill>
                  <a:schemeClr val="bg1"/>
                </a:solidFill>
                <a:latin typeface="Adobe Gothic Std B" panose="020B0800000000000000" charset="-128"/>
                <a:ea typeface="Adobe Gothic Std B" panose="020B0800000000000000" charset="-128"/>
              </a:rPr>
              <a:t>一、项目简介</a:t>
            </a:r>
            <a:endParaRPr lang="zh-CN" altLang="en-US" sz="5400">
              <a:solidFill>
                <a:schemeClr val="bg1"/>
              </a:solidFill>
              <a:latin typeface="Adobe Gothic Std B" panose="020B0800000000000000" charset="-128"/>
              <a:ea typeface="Adobe Gothic Std B" panose="020B0800000000000000" charset="-128"/>
            </a:endParaRPr>
          </a:p>
        </p:txBody>
      </p:sp>
      <p:pic>
        <p:nvPicPr>
          <p:cNvPr id="2" name="图片 1" descr="abaaa09229639098866405b89a79b9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8320" y="1253490"/>
            <a:ext cx="881380" cy="9721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22C8E"/>
              </a:gs>
              <a:gs pos="100000">
                <a:srgbClr val="202C5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138430" y="150495"/>
            <a:ext cx="11781790" cy="64960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[图片]</a:t>
            </a:r>
            <a:endParaRPr lang="zh-CN" altLang="en-US"/>
          </a:p>
        </p:txBody>
      </p:sp>
      <p:pic>
        <p:nvPicPr>
          <p:cNvPr id="3" name="图片 2" descr="3b0284d31f48a1f6322c984bbca451f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0495"/>
            <a:ext cx="1349375" cy="14471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59485" y="477520"/>
            <a:ext cx="41338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>
                <a:solidFill>
                  <a:srgbClr val="422C8E"/>
                </a:solidFill>
                <a:latin typeface="+mj-ea"/>
                <a:ea typeface="+mj-ea"/>
              </a:rPr>
              <a:t>项目简介</a:t>
            </a:r>
            <a:endParaRPr lang="zh-CN" altLang="en-US" sz="2400" b="1">
              <a:solidFill>
                <a:srgbClr val="422C8E"/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5789295" y="1598930"/>
            <a:ext cx="526288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>
                <a:solidFill>
                  <a:srgbClr val="422C8E"/>
                </a:solidFill>
                <a:latin typeface="Adobe Gothic Std B" panose="020B0800000000000000" charset="-128"/>
                <a:ea typeface="Adobe Gothic Std B" panose="020B0800000000000000" charset="-128"/>
              </a:rPr>
              <a:t>      </a:t>
            </a:r>
            <a:r>
              <a:rPr lang="en-US" altLang="zh-CN" b="1">
                <a:solidFill>
                  <a:srgbClr val="422C8E"/>
                </a:solidFill>
                <a:latin typeface="Adobe Gothic Std B" panose="020B0800000000000000" charset="-128"/>
                <a:ea typeface="Adobe Gothic Std B" panose="020B0800000000000000" charset="-128"/>
              </a:rPr>
              <a:t> </a:t>
            </a:r>
            <a:r>
              <a:rPr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近年来，我国糖尿病患者数量不断增加，与生活方式和饮食结构的变化密切相关。</a:t>
            </a:r>
            <a:endParaRPr b="1">
              <a:solidFill>
                <a:srgbClr val="422C8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l"/>
            <a:r>
              <a:rPr lang="zh-CN" altLang="en-US" b="1">
                <a:solidFill>
                  <a:srgbClr val="422C8E"/>
                </a:solidFill>
                <a:sym typeface="+mn-ea"/>
              </a:rPr>
              <a:t>传统食物营养计算方式需要大量人力物力成本，难以预估食物营养价值。病人手动记录食物摄入不准确，导致营养摄入估计偏差。</a:t>
            </a:r>
            <a:endParaRPr lang="zh-CN" altLang="en-US" b="1">
              <a:solidFill>
                <a:srgbClr val="422C8E"/>
              </a:solidFill>
              <a:sym typeface="+mn-ea"/>
            </a:endParaRPr>
          </a:p>
          <a:p>
            <a:pPr indent="457200" algn="l"/>
            <a:r>
              <a:rPr lang="zh-CN" altLang="en-US" b="1">
                <a:solidFill>
                  <a:srgbClr val="422C8E"/>
                </a:solidFill>
                <a:sym typeface="+mn-ea"/>
              </a:rPr>
              <a:t>患者缺乏对所摄入食物营养含量的了解，容易摄入升糖指数高的食物，增加血糖波动的风险。</a:t>
            </a:r>
            <a:endParaRPr lang="zh-CN" altLang="en-US" b="1">
              <a:solidFill>
                <a:srgbClr val="422C8E"/>
              </a:solidFill>
              <a:sym typeface="+mn-ea"/>
            </a:endParaRPr>
          </a:p>
          <a:p>
            <a:pPr indent="457200" algn="l"/>
            <a:r>
              <a:rPr lang="zh-CN" altLang="en-US" b="1">
                <a:solidFill>
                  <a:srgbClr val="422C8E"/>
                </a:solidFill>
                <a:sym typeface="+mn-ea"/>
              </a:rPr>
              <a:t>传统的数据记录方式费时费力，难以实时了解血糖状况和饮食摄入情况，缺乏直观性和及时性。</a:t>
            </a:r>
            <a:endParaRPr lang="zh-CN" altLang="en-US" b="1">
              <a:solidFill>
                <a:srgbClr val="422C8E"/>
              </a:solidFill>
              <a:sym typeface="+mn-ea"/>
            </a:endParaRPr>
          </a:p>
          <a:p>
            <a:pPr indent="457200" algn="l"/>
            <a:r>
              <a:rPr lang="zh-CN" altLang="en-US" b="1">
                <a:solidFill>
                  <a:srgbClr val="422C8E"/>
                </a:solidFill>
                <a:sym typeface="+mn-ea"/>
              </a:rPr>
              <a:t>为了解决上述问题，我们以</a:t>
            </a:r>
            <a:r>
              <a:rPr lang="zh-CN" altLang="en-US" b="1">
                <a:solidFill>
                  <a:srgbClr val="422C8E"/>
                </a:solidFill>
                <a:sym typeface="+mn-ea"/>
              </a:rPr>
              <a:t>赵钦佩导师</a:t>
            </a:r>
            <a:r>
              <a:rPr lang="zh-CN" altLang="en-US" b="1">
                <a:solidFill>
                  <a:srgbClr val="422C8E"/>
                </a:solidFill>
                <a:sym typeface="+mn-ea"/>
              </a:rPr>
              <a:t>项目组的图像实例分割算法、目标识别算法和深度估计算法为基础，开发了本饮食管理与营养评估平台。</a:t>
            </a:r>
            <a:endParaRPr lang="zh-CN" altLang="en-US" b="1">
              <a:solidFill>
                <a:srgbClr val="422C8E"/>
              </a:solidFill>
              <a:sym typeface="+mn-ea"/>
            </a:endParaRPr>
          </a:p>
        </p:txBody>
      </p:sp>
      <p:pic>
        <p:nvPicPr>
          <p:cNvPr id="5" name="图片 4" descr="0cae1e833a6b074a50477af4f383ddae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56005" y="1452245"/>
            <a:ext cx="4037330" cy="424116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22C8E"/>
              </a:gs>
              <a:gs pos="100000">
                <a:srgbClr val="202C5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540635" y="3171190"/>
            <a:ext cx="70167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solidFill>
                  <a:schemeClr val="bg1"/>
                </a:solidFill>
                <a:latin typeface="Adobe Gothic Std B" panose="020B0800000000000000" charset="-128"/>
                <a:ea typeface="Adobe Gothic Std B" panose="020B0800000000000000" charset="-128"/>
              </a:rPr>
              <a:t>二、</a:t>
            </a:r>
            <a:r>
              <a:rPr lang="zh-CN" altLang="en-US" sz="5400">
                <a:solidFill>
                  <a:schemeClr val="bg1"/>
                </a:solidFill>
                <a:latin typeface="Adobe Gothic Std B" panose="020B0800000000000000" charset="-128"/>
                <a:ea typeface="Adobe Gothic Std B" panose="020B0800000000000000" charset="-128"/>
              </a:rPr>
              <a:t>需求建模</a:t>
            </a:r>
            <a:endParaRPr lang="zh-CN" altLang="en-US" sz="5400">
              <a:solidFill>
                <a:schemeClr val="bg1"/>
              </a:solidFill>
              <a:latin typeface="Adobe Gothic Std B" panose="020B0800000000000000" charset="-128"/>
              <a:ea typeface="Adobe Gothic Std B" panose="020B0800000000000000" charset="-128"/>
            </a:endParaRPr>
          </a:p>
        </p:txBody>
      </p:sp>
      <p:pic>
        <p:nvPicPr>
          <p:cNvPr id="3" name="图片 2" descr="F:\待制作\喜欢的图片\bab241c405e6087ce733f5e5c5981a02.pngbab241c405e6087ce733f5e5c5981a0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5469890" y="1068705"/>
            <a:ext cx="1252220" cy="8851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22C8E"/>
              </a:gs>
              <a:gs pos="100000">
                <a:srgbClr val="202C5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179705" y="150495"/>
            <a:ext cx="11781790" cy="64960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3b0284d31f48a1f6322c984bbca451f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0495"/>
            <a:ext cx="1349375" cy="1447165"/>
          </a:xfrm>
          <a:prstGeom prst="rect">
            <a:avLst/>
          </a:prstGeom>
        </p:spPr>
      </p:pic>
      <p:pic>
        <p:nvPicPr>
          <p:cNvPr id="4" name="图片 3" descr="a339e0d511805c0ec9ae902100a885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730" y="1840230"/>
            <a:ext cx="3558540" cy="355854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7946390" y="2892425"/>
            <a:ext cx="3398520" cy="1504950"/>
            <a:chOff x="12514" y="3035"/>
            <a:chExt cx="5352" cy="2370"/>
          </a:xfrm>
        </p:grpSpPr>
        <p:sp>
          <p:nvSpPr>
            <p:cNvPr id="5" name="文本框 4"/>
            <p:cNvSpPr txBox="1"/>
            <p:nvPr/>
          </p:nvSpPr>
          <p:spPr>
            <a:xfrm>
              <a:off x="12598" y="3517"/>
              <a:ext cx="5268" cy="18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indent="0" algn="l">
                <a:lnSpc>
                  <a:spcPct val="150000"/>
                </a:lnSpc>
              </a:pPr>
              <a:r>
                <a:rPr lang="en-US" sz="1200" b="0">
                  <a:solidFill>
                    <a:srgbClr val="422C8E"/>
                  </a:solidFill>
                  <a:latin typeface="等线" panose="02010600030101010101" charset="-122"/>
                  <a:cs typeface="Times New Roman" panose="02020603050405020304" charset="0"/>
                </a:rPr>
                <a:t>期望简化血糖和饮食记录流程，希望使用方便的工具记录血糖和饮食信息，并能够获取每餐的营养信息，以及各种食物的营养信息，以便更好地控制饮食和血糖管理。</a:t>
              </a:r>
              <a:endParaRPr lang="en-US" sz="1200" b="0">
                <a:solidFill>
                  <a:srgbClr val="422C8E"/>
                </a:solidFill>
                <a:latin typeface="等线" panose="02010600030101010101" charset="-122"/>
                <a:cs typeface="Times New Roman" panose="0202060305040502030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2514" y="3035"/>
              <a:ext cx="386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>
                  <a:solidFill>
                    <a:srgbClr val="422C8E"/>
                  </a:solidFill>
                  <a:latin typeface="Adobe Gothic Std B" panose="020B0800000000000000" charset="-128"/>
                  <a:ea typeface="Adobe Gothic Std B" panose="020B0800000000000000" charset="-128"/>
                </a:rPr>
                <a:t> 糖尿病患者代表</a:t>
              </a:r>
              <a:endParaRPr lang="en-US" altLang="zh-CN">
                <a:solidFill>
                  <a:srgbClr val="422C8E"/>
                </a:solidFill>
                <a:latin typeface="Adobe Gothic Std B" panose="020B0800000000000000" charset="-128"/>
                <a:ea typeface="Adobe Gothic Std B" panose="020B0800000000000000" charset="-128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52170" y="1927225"/>
            <a:ext cx="3345180" cy="1228090"/>
            <a:chOff x="12598" y="3035"/>
            <a:chExt cx="5268" cy="1934"/>
          </a:xfrm>
        </p:grpSpPr>
        <p:sp>
          <p:nvSpPr>
            <p:cNvPr id="14" name="文本框 13"/>
            <p:cNvSpPr txBox="1"/>
            <p:nvPr/>
          </p:nvSpPr>
          <p:spPr>
            <a:xfrm>
              <a:off x="12598" y="3517"/>
              <a:ext cx="5268" cy="14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indent="0" algn="r">
                <a:lnSpc>
                  <a:spcPct val="150000"/>
                </a:lnSpc>
              </a:pPr>
              <a:r>
                <a:rPr lang="en-US" sz="1200" b="0">
                  <a:solidFill>
                    <a:srgbClr val="422C8E"/>
                  </a:solidFill>
                  <a:latin typeface="等线" panose="02010600030101010101" charset="-122"/>
                  <a:cs typeface="Times New Roman" panose="02020603050405020304" charset="0"/>
                </a:rPr>
                <a:t>希望将研发的算法应用到实际场景中，将其应用于解决糖尿病患者的实际问题，为科研成果赋予实际意义。</a:t>
              </a:r>
              <a:endParaRPr lang="en-US" sz="1200" b="0">
                <a:solidFill>
                  <a:srgbClr val="422C8E"/>
                </a:solidFill>
                <a:latin typeface="等线" panose="02010600030101010101" charset="-122"/>
                <a:cs typeface="Times New Roman" panose="02020603050405020304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3261" y="3035"/>
              <a:ext cx="460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>
                  <a:solidFill>
                    <a:srgbClr val="422C8E"/>
                  </a:solidFill>
                  <a:latin typeface="Adobe Gothic Std B" panose="020B0800000000000000" charset="-128"/>
                  <a:ea typeface="Adobe Gothic Std B" panose="020B0800000000000000" charset="-128"/>
                </a:rPr>
                <a:t> 高校科研团队</a:t>
              </a:r>
              <a:endParaRPr lang="zh-CN" altLang="en-US">
                <a:solidFill>
                  <a:srgbClr val="422C8E"/>
                </a:solidFill>
                <a:latin typeface="Adobe Gothic Std B" panose="020B0800000000000000" charset="-128"/>
                <a:ea typeface="宋体" panose="02010600030101010101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52170" y="3869690"/>
            <a:ext cx="3345180" cy="1228090"/>
            <a:chOff x="12598" y="3035"/>
            <a:chExt cx="5268" cy="1934"/>
          </a:xfrm>
        </p:grpSpPr>
        <p:sp>
          <p:nvSpPr>
            <p:cNvPr id="17" name="文本框 16"/>
            <p:cNvSpPr txBox="1"/>
            <p:nvPr/>
          </p:nvSpPr>
          <p:spPr>
            <a:xfrm>
              <a:off x="12598" y="3517"/>
              <a:ext cx="5268" cy="14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indent="0" algn="r">
                <a:lnSpc>
                  <a:spcPct val="150000"/>
                </a:lnSpc>
              </a:pPr>
              <a:r>
                <a:rPr lang="en-US" sz="1200" b="0">
                  <a:solidFill>
                    <a:srgbClr val="422C8E"/>
                  </a:solidFill>
                  <a:latin typeface="等线" panose="02010600030101010101" charset="-122"/>
                  <a:cs typeface="Times New Roman" panose="02020603050405020304" charset="0"/>
                </a:rPr>
                <a:t>希望患者能够便捷地展示过往时间段的血糖和饮食信息，以便更好地了解患者的健康状况，为医疗诊断和治疗提供更准确的数据支持。</a:t>
              </a:r>
              <a:endParaRPr lang="en-US" sz="1200" b="0">
                <a:solidFill>
                  <a:srgbClr val="422C8E"/>
                </a:solidFill>
                <a:latin typeface="等线" panose="02010600030101010101" charset="-122"/>
                <a:cs typeface="Times New Roman" panose="02020603050405020304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3261" y="3035"/>
              <a:ext cx="460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>
                  <a:solidFill>
                    <a:srgbClr val="422C8E"/>
                  </a:solidFill>
                  <a:latin typeface="Adobe Gothic Std B" panose="020B0800000000000000" charset="-128"/>
                  <a:ea typeface="Adobe Gothic Std B" panose="020B0800000000000000" charset="-128"/>
                </a:rPr>
                <a:t> 医生群体</a:t>
              </a:r>
              <a:endParaRPr lang="en-US" altLang="zh-CN">
                <a:solidFill>
                  <a:srgbClr val="422C8E"/>
                </a:solidFill>
                <a:latin typeface="Adobe Gothic Std B" panose="020B0800000000000000" charset="-128"/>
                <a:ea typeface="Adobe Gothic Std B" panose="020B0800000000000000" charset="-128"/>
              </a:endParaRPr>
            </a:p>
          </p:txBody>
        </p:sp>
      </p:grpSp>
      <p:sp>
        <p:nvSpPr>
          <p:cNvPr id="19" name="文本框 18"/>
          <p:cNvSpPr txBox="1"/>
          <p:nvPr>
            <p:custDataLst>
              <p:tags r:id="rId3"/>
            </p:custDataLst>
          </p:nvPr>
        </p:nvSpPr>
        <p:spPr>
          <a:xfrm>
            <a:off x="959485" y="477520"/>
            <a:ext cx="41338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 b="1">
                <a:solidFill>
                  <a:srgbClr val="422C8E"/>
                </a:solidFill>
                <a:latin typeface="+mj-ea"/>
                <a:ea typeface="+mj-ea"/>
              </a:rPr>
              <a:t>需求分析</a:t>
            </a:r>
            <a:endParaRPr lang="zh-CN" altLang="en-US" sz="2400" b="1">
              <a:solidFill>
                <a:srgbClr val="422C8E"/>
              </a:solidFill>
              <a:latin typeface="+mj-ea"/>
              <a:ea typeface="+mj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22C8E"/>
              </a:gs>
              <a:gs pos="100000">
                <a:srgbClr val="202C5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179705" y="150495"/>
            <a:ext cx="11781790" cy="64960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3b0284d31f48a1f6322c984bbca451f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0495"/>
            <a:ext cx="1349375" cy="1447165"/>
          </a:xfrm>
          <a:prstGeom prst="rect">
            <a:avLst/>
          </a:prstGeom>
        </p:spPr>
      </p:pic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959485" y="477520"/>
            <a:ext cx="41338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 b="1">
                <a:solidFill>
                  <a:srgbClr val="422C8E"/>
                </a:solidFill>
                <a:latin typeface="+mj-ea"/>
                <a:ea typeface="+mj-ea"/>
              </a:rPr>
              <a:t>系统用例</a:t>
            </a:r>
            <a:endParaRPr lang="zh-CN" altLang="en-US" sz="2400" b="1">
              <a:solidFill>
                <a:srgbClr val="422C8E"/>
              </a:solidFill>
              <a:latin typeface="+mj-ea"/>
              <a:ea typeface="+mj-ea"/>
            </a:endParaRPr>
          </a:p>
        </p:txBody>
      </p:sp>
      <p:pic>
        <p:nvPicPr>
          <p:cNvPr id="6" name="图片 5" descr="f845e044ca3a240d5fd91d6ff2ff3e2d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7990" y="1454150"/>
            <a:ext cx="4393565" cy="40843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229225" y="1140460"/>
            <a:ext cx="568261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algn="l"/>
            <a:r>
              <a:rPr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基于此，我们首先确定了系统用例，这也是我们项目计划最终实现的五个用例：登录注册、饮食记录与营养评估、数据分析、食谱查询、食物查询。</a:t>
            </a:r>
            <a:endParaRPr b="1">
              <a:solidFill>
                <a:srgbClr val="422C8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4205" y="2329815"/>
            <a:ext cx="4969510" cy="35350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22C8E"/>
              </a:gs>
              <a:gs pos="100000">
                <a:srgbClr val="202C5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179705" y="150495"/>
            <a:ext cx="11781790" cy="64960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3b0284d31f48a1f6322c984bbca451f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0495"/>
            <a:ext cx="1349375" cy="1447165"/>
          </a:xfrm>
          <a:prstGeom prst="rect">
            <a:avLst/>
          </a:prstGeom>
        </p:spPr>
      </p:pic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959485" y="477520"/>
            <a:ext cx="4228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 b="1">
                <a:solidFill>
                  <a:srgbClr val="422C8E"/>
                </a:solidFill>
                <a:latin typeface="+mj-ea"/>
                <a:ea typeface="+mj-ea"/>
              </a:rPr>
              <a:t>营养评估的用例规约和活动图</a:t>
            </a:r>
            <a:endParaRPr lang="zh-CN" altLang="en-US" sz="2400" b="1">
              <a:solidFill>
                <a:srgbClr val="422C8E"/>
              </a:solidFill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877560" y="564515"/>
            <a:ext cx="45853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algn="l"/>
            <a:r>
              <a:rPr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以营养评估为例，用户可以选择上传图片自动评估或者手动选择食物两种方式。</a:t>
            </a:r>
            <a:endParaRPr b="1">
              <a:solidFill>
                <a:srgbClr val="422C8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08480" y="1209675"/>
            <a:ext cx="3292475" cy="5207000"/>
          </a:xfrm>
          <a:prstGeom prst="rect">
            <a:avLst/>
          </a:prstGeom>
        </p:spPr>
      </p:pic>
      <p:pic>
        <p:nvPicPr>
          <p:cNvPr id="7" name="图片 6" descr="6adc5b71-f861-4e15-a66f-c9b6848a3af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7560" y="1361440"/>
            <a:ext cx="4771390" cy="521398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22C8E"/>
              </a:gs>
              <a:gs pos="100000">
                <a:srgbClr val="202C5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179705" y="150495"/>
            <a:ext cx="11781790" cy="64960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3b0284d31f48a1f6322c984bbca451f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0495"/>
            <a:ext cx="1349375" cy="1447165"/>
          </a:xfrm>
          <a:prstGeom prst="rect">
            <a:avLst/>
          </a:prstGeom>
        </p:spPr>
      </p:pic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959485" y="477520"/>
            <a:ext cx="4228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 b="1">
                <a:solidFill>
                  <a:srgbClr val="422C8E"/>
                </a:solidFill>
                <a:latin typeface="+mj-ea"/>
                <a:ea typeface="+mj-ea"/>
              </a:rPr>
              <a:t>分析类（食物</a:t>
            </a:r>
            <a:r>
              <a:rPr lang="zh-CN" altLang="en-US" sz="2400" b="1">
                <a:solidFill>
                  <a:srgbClr val="422C8E"/>
                </a:solidFill>
                <a:latin typeface="+mj-ea"/>
                <a:ea typeface="+mj-ea"/>
              </a:rPr>
              <a:t>模块）</a:t>
            </a:r>
            <a:endParaRPr lang="zh-CN" altLang="en-US" sz="2400" b="1">
              <a:solidFill>
                <a:srgbClr val="422C8E"/>
              </a:solidFill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959090" y="1845310"/>
            <a:ext cx="356933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algn="l"/>
            <a:r>
              <a:rPr b="1">
                <a:solidFill>
                  <a:srgbClr val="422C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随后我们划定了系统中的分析类，并构建了分析类图，主要包括：用户（User）、用户详情（UserDetail）、食物（Food）、食物类别（Category）血糖（Glucose）、饮食记录（Record）、饮食记录详情（RecordDetail），以及一些起辅助作用的封装类。</a:t>
            </a:r>
            <a:endParaRPr b="1">
              <a:solidFill>
                <a:srgbClr val="422C8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90955" y="1179195"/>
            <a:ext cx="6581775" cy="52197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3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9.xml><?xml version="1.0" encoding="utf-8"?>
<p:tagLst xmlns:p="http://schemas.openxmlformats.org/presentationml/2006/main">
  <p:tag name="KSO_WPP_MARK_KEY" val="bf44a5ff-eb6c-4a64-bfe7-a2d20987b18c"/>
  <p:tag name="commondata" val="eyJjb3VudCI6MzIsImhkaWQiOiI0OTk1ZWQ3MjYwM2UyMzFlMDkyNzc4Yzk4MGZlZjliNyIsInVzZXJDb3VudCI6NX0=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2448</Words>
  <Application>WPS 演示</Application>
  <PresentationFormat>宽屏</PresentationFormat>
  <Paragraphs>180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0" baseType="lpstr">
      <vt:lpstr>Arial</vt:lpstr>
      <vt:lpstr>宋体</vt:lpstr>
      <vt:lpstr>Wingdings</vt:lpstr>
      <vt:lpstr>微软雅黑</vt:lpstr>
      <vt:lpstr>Wingdings</vt:lpstr>
      <vt:lpstr>等线</vt:lpstr>
      <vt:lpstr>Times New Roman</vt:lpstr>
      <vt:lpstr>Gill Sans</vt:lpstr>
      <vt:lpstr>Gill Sans MT</vt:lpstr>
      <vt:lpstr>方正粗宋简体</vt:lpstr>
      <vt:lpstr>Adobe Gothic Std B</vt:lpstr>
      <vt:lpstr>Yu Gothic UI Semibold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lenovo</cp:lastModifiedBy>
  <cp:revision>215</cp:revision>
  <dcterms:created xsi:type="dcterms:W3CDTF">2019-06-19T02:08:00Z</dcterms:created>
  <dcterms:modified xsi:type="dcterms:W3CDTF">2024-01-11T04:40:07Z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2052-12.1.0.16120</vt:lpwstr>
  </property>
  <property fmtid="{D5CDD505-2E9C-101B-9397-08002B2CF9AE}" pid="3" name="KSOTemplateUUID">
    <vt:lpwstr>v1.0_mb_aHgzt9Qc1NP39kED0FNmGg==</vt:lpwstr>
  </property>
  <property fmtid="{D5CDD505-2E9C-101B-9397-08002B2CF9AE}" pid="4" name="ICV">
    <vt:lpwstr>B0F6004020ED4E008D7E6D1FA636289F_11</vt:lpwstr>
  </property>
</Properties>
</file>